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78"/>
  </p:notesMasterIdLst>
  <p:handoutMasterIdLst>
    <p:handoutMasterId r:id="rId79"/>
  </p:handoutMasterIdLst>
  <p:sldIdLst>
    <p:sldId id="383" r:id="rId2"/>
    <p:sldId id="277" r:id="rId3"/>
    <p:sldId id="273" r:id="rId4"/>
    <p:sldId id="308" r:id="rId5"/>
    <p:sldId id="307" r:id="rId6"/>
    <p:sldId id="310" r:id="rId7"/>
    <p:sldId id="311" r:id="rId8"/>
    <p:sldId id="309" r:id="rId9"/>
    <p:sldId id="312" r:id="rId10"/>
    <p:sldId id="313" r:id="rId11"/>
    <p:sldId id="314" r:id="rId12"/>
    <p:sldId id="315" r:id="rId13"/>
    <p:sldId id="384" r:id="rId14"/>
    <p:sldId id="322" r:id="rId15"/>
    <p:sldId id="319" r:id="rId16"/>
    <p:sldId id="318" r:id="rId17"/>
    <p:sldId id="324" r:id="rId18"/>
    <p:sldId id="325" r:id="rId19"/>
    <p:sldId id="326" r:id="rId20"/>
    <p:sldId id="282" r:id="rId21"/>
    <p:sldId id="328" r:id="rId22"/>
    <p:sldId id="335" r:id="rId23"/>
    <p:sldId id="330" r:id="rId24"/>
    <p:sldId id="331" r:id="rId25"/>
    <p:sldId id="332" r:id="rId26"/>
    <p:sldId id="336" r:id="rId27"/>
    <p:sldId id="337" r:id="rId28"/>
    <p:sldId id="366" r:id="rId29"/>
    <p:sldId id="283" r:id="rId30"/>
    <p:sldId id="365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8" r:id="rId41"/>
    <p:sldId id="360" r:id="rId42"/>
    <p:sldId id="361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3" r:id="rId55"/>
    <p:sldId id="367" r:id="rId56"/>
    <p:sldId id="284" r:id="rId57"/>
    <p:sldId id="368" r:id="rId58"/>
    <p:sldId id="369" r:id="rId59"/>
    <p:sldId id="371" r:id="rId60"/>
    <p:sldId id="291" r:id="rId61"/>
    <p:sldId id="372" r:id="rId62"/>
    <p:sldId id="370" r:id="rId63"/>
    <p:sldId id="300" r:id="rId64"/>
    <p:sldId id="373" r:id="rId65"/>
    <p:sldId id="376" r:id="rId66"/>
    <p:sldId id="296" r:id="rId67"/>
    <p:sldId id="375" r:id="rId68"/>
    <p:sldId id="377" r:id="rId69"/>
    <p:sldId id="378" r:id="rId70"/>
    <p:sldId id="298" r:id="rId71"/>
    <p:sldId id="379" r:id="rId72"/>
    <p:sldId id="380" r:id="rId73"/>
    <p:sldId id="295" r:id="rId74"/>
    <p:sldId id="381" r:id="rId75"/>
    <p:sldId id="303" r:id="rId76"/>
    <p:sldId id="38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0" autoAdjust="0"/>
    <p:restoredTop sz="93326" autoAdjust="0"/>
  </p:normalViewPr>
  <p:slideViewPr>
    <p:cSldViewPr snapToGrid="0" snapToObjects="1">
      <p:cViewPr varScale="1">
        <p:scale>
          <a:sx n="109" d="100"/>
          <a:sy n="109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1983A-A8DF-464A-B73E-F246B1299966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36551-5C75-4EC7-A85A-CAE424A1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xfrm>
            <a:off x="169863" y="4257675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30731DA-02E6-48E5-86EB-4B7BDBC2A597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4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79D9DB-4523-42C7-9288-39B3B2B6618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Figure 14.4 Alleles, alternative versions of a gene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882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80617-AEFF-4B2D-BBF2-21C02B4110D9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61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C9D3A4-C46A-4D3A-BB8A-6840B0A50346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8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7D1C04-C28C-4382-95CC-CAAF69BD2B66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182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7D1C04-C28C-4382-95CC-CAAF69BD2B66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474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7D1C04-C28C-4382-95CC-CAAF69BD2B66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4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959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6D45E8-D3C1-480C-AFD1-31B31A7BAD6B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257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30417A8-215E-4095-9A60-4375DE947BC4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69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4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80617-AEFF-4B2D-BBF2-21C02B4110D9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857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97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4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06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69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9B62B5-D2CE-4780-9351-D3B9642FBF9A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Figure 14.15b Pedigree analysis</a:t>
            </a:r>
          </a:p>
        </p:txBody>
      </p:sp>
    </p:spTree>
    <p:extLst>
      <p:ext uri="{BB962C8B-B14F-4D97-AF65-F5344CB8AC3E}">
        <p14:creationId xmlns:p14="http://schemas.microsoft.com/office/powerpoint/2010/main" val="1628742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246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40EA92-F0AF-4FD4-B5F8-4EB820D941A1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420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991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449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8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7B33D8B-A902-4250-A46A-5103F4354ADF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74404F-0534-4200-8581-866B42C491FF}" type="slidenum">
              <a:rPr lang="en-US" altLang="en-US"/>
              <a:pPr eaLnBrk="1" hangingPunct="1">
                <a:spcBef>
                  <a:spcPct val="0"/>
                </a:spcBef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31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CF8DF4-2229-40A3-9F0F-88966816EA8C}" type="slidenum">
              <a:rPr lang="en-US" altLang="en-US">
                <a:latin typeface="Times New Roman" panose="02020603050405020304" pitchFamily="18" charset="0"/>
              </a:rPr>
              <a:pPr eaLnBrk="1" hangingPunct="1"/>
              <a:t>65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96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CF8DF4-2229-40A3-9F0F-88966816EA8C}" type="slidenum">
              <a:rPr lang="en-US" altLang="en-US">
                <a:latin typeface="Times New Roman" panose="02020603050405020304" pitchFamily="18" charset="0"/>
              </a:rPr>
              <a:pPr eaLnBrk="1" hangingPunct="1"/>
              <a:t>67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8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DD87EC-0480-473D-989A-0950732FCE80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8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32CB5-2F85-4B1D-89B2-C6A8455EFE17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65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0E4452-D7DD-4003-9EA9-1D6C78BDF10E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B80BCF-1939-4B28-A1EB-D18451E6EA89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5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11FC75-15D9-41D9-B21B-290DE43C3361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01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0E4452-D7DD-4003-9EA9-1D6C78BDF10E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33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54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469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89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45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48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48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47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31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91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046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6C19-FB79-4D7A-9735-30F6DD9406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0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05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6" r:id="rId12"/>
    <p:sldLayoutId id="2147483938" r:id="rId13"/>
    <p:sldLayoutId id="2147483941" r:id="rId14"/>
    <p:sldLayoutId id="2147483916" r:id="rId15"/>
    <p:sldLayoutId id="2147483920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pixabay.com/p-1355929/?no_redirec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Mendels_peas.png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nx.org/contents/185cbf87-c72e-48f5-b51e-f14f21b5eabd@10.61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Mendels_peas.png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nx.org/contents/185cbf87-c72e-48f5-b51e-f14f21b5eabd@10.61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nx.org/contents/185cbf87-c72e-48f5-b51e-f14f21b5eabd@10.61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nx.org/contents/185cbf87-c72e-48f5-b51e-f14f21b5eabd@10.61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nx.org/contents/185cbf87-c72e-48f5-b51e-f14f21b5eabd@10.61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Mendels_peas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PedigreechartB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PedigreechartB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igreechartB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nx.org/contents/185cbf87-c72e-48f5-b51e-f14f21b5eabd@10.61" TargetMode="Externa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pixabay.com/p-1355929/?no_redirect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en.wikipedia.org/wiki/Otoplast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Zro%C5%9Bni%C4%99ty_p%C5%82atek_ma%C5%82%C5%BCowiny_usznej.JPG" TargetMode="Externa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BO_blood_type.sv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publicdomain/mark/1.0/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s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publicdomain/mark/1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Self-pollination(1).jpg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hyperlink" Target="https://commons.wikimedia.org/wiki/File:YellowLabradorLooking_new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Black_labrador_puppy_(2754841728).jpg" TargetMode="External"/><Relationship Id="rId9" Type="http://schemas.openxmlformats.org/officeDocument/2006/relationships/hyperlink" Target="https://commons.wikimedia.org/wiki/File:Labrador_Retriever_chocolate_Hershey_sit_(cropped).jp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s://commons.wikimedia.org/wiki/File:Human_male_karyotpe_high_resolution_-_Sex_chromosomes_cropped.p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Category:Sex_chromosomes#/media/File:PLoSBiol3.5.Fig7ChromosomesAluFish.jp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igreechartB.pn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igreechartB.pn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igreechartB.pn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publicdomain/mark/1.0/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1765" y="2256531"/>
            <a:ext cx="5347446" cy="1175731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212F62"/>
                </a:solidFill>
              </a:rPr>
              <a:t>Chapter 12: Mendel’s Experiments and Heredity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879" y="3413913"/>
            <a:ext cx="7315200" cy="1655762"/>
          </a:xfrm>
        </p:spPr>
        <p:txBody>
          <a:bodyPr/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</a:t>
            </a:r>
          </a:p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9" y="395669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970" y="3759513"/>
            <a:ext cx="1514475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6" y="3086662"/>
            <a:ext cx="2823041" cy="288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39408" y="5997175"/>
            <a:ext cx="39220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5"/>
              </a:rPr>
              <a:t>Pea Plant</a:t>
            </a:r>
            <a:r>
              <a:rPr lang="en-US" sz="1100" u="sng" dirty="0">
                <a:hlinkClick r:id="rId5"/>
              </a:rPr>
              <a:t> </a:t>
            </a:r>
            <a:r>
              <a:rPr lang="en-US" sz="1100" u="sng" dirty="0" smtClean="0"/>
              <a:t>(c)</a:t>
            </a:r>
            <a:r>
              <a:rPr lang="en-US" sz="1100" dirty="0" smtClean="0"/>
              <a:t>Wikipedia,</a:t>
            </a:r>
            <a:r>
              <a:rPr lang="en-US" sz="1100" dirty="0"/>
              <a:t> </a:t>
            </a:r>
            <a:r>
              <a:rPr lang="en-US" sz="1100" u="sng" dirty="0">
                <a:hlinkClick r:id="rId6"/>
              </a:rPr>
              <a:t>Public domain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/>
              <a:t>https://cnx.org/contents/GFy_h8cu@10.114:O2lXSTlf@2/Introduction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497DD6-4E84-4ABA-A000-3FCB44926A3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1" y="130343"/>
            <a:ext cx="7305675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316" y="4912777"/>
            <a:ext cx="4475747" cy="1842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84915"/>
            <a:ext cx="2338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Caption</a:t>
            </a:r>
            <a:r>
              <a:rPr lang="en-US" dirty="0"/>
              <a:t>: </a:t>
            </a:r>
            <a:r>
              <a:rPr lang="en-US" u="sng" dirty="0">
                <a:hlinkClick r:id="rId5"/>
              </a:rPr>
              <a:t>Pea </a:t>
            </a:r>
            <a:r>
              <a:rPr lang="en-US" u="sng" dirty="0" smtClean="0">
                <a:hlinkClick r:id="rId5"/>
              </a:rPr>
              <a:t>Traits</a:t>
            </a:r>
            <a:r>
              <a:rPr lang="en-US" u="sng" dirty="0">
                <a:hlinkClick r:id="rId5"/>
              </a:rPr>
              <a:t> </a:t>
            </a:r>
            <a:r>
              <a:rPr lang="en-US" dirty="0" smtClean="0"/>
              <a:t>(c) Wikipedia,</a:t>
            </a:r>
            <a:r>
              <a:rPr lang="en-US" dirty="0"/>
              <a:t> </a:t>
            </a:r>
            <a:r>
              <a:rPr lang="en-US" u="sng" dirty="0">
                <a:hlinkClick r:id="rId6"/>
              </a:rPr>
              <a:t>Public </a:t>
            </a:r>
            <a:r>
              <a:rPr lang="en-US" u="sng" dirty="0" smtClean="0">
                <a:hlinkClick r:id="rId6"/>
              </a:rPr>
              <a:t>domain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206978" y="3920978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7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356251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8597"/>
            <a:ext cx="4569995" cy="6486525"/>
          </a:xfrm>
          <a:prstGeom prst="rect">
            <a:avLst/>
          </a:prstGeom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1" y="118828"/>
            <a:ext cx="8229600" cy="4406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F</a:t>
            </a:r>
            <a:r>
              <a:rPr lang="en-US" altLang="en-US" b="1" u="sng" baseline="-25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1</a:t>
            </a:r>
            <a:r>
              <a:rPr lang="en-US" altLang="en-US" b="1" u="sng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Generation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11951"/>
            <a:ext cx="4020381" cy="5138738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F</a:t>
            </a:r>
            <a:r>
              <a:rPr lang="en-US" altLang="en-US" sz="2400" b="1" baseline="-25000" dirty="0">
                <a:solidFill>
                  <a:srgbClr val="0070C0"/>
                </a:solidFill>
                <a:ea typeface="ＭＳ Ｐゴシック" pitchFamily="34" charset="-128"/>
              </a:rPr>
              <a:t>1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 Generation</a:t>
            </a:r>
            <a:r>
              <a:rPr lang="en-US" altLang="en-US" sz="2400" dirty="0">
                <a:ea typeface="ＭＳ Ｐゴシック" pitchFamily="34" charset="-128"/>
              </a:rPr>
              <a:t>: First filial generation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Offspring of 2 </a:t>
            </a:r>
            <a:r>
              <a:rPr lang="en-US" altLang="en-US" sz="2400" b="1" dirty="0">
                <a:ea typeface="ＭＳ Ｐゴシック" pitchFamily="34" charset="-128"/>
              </a:rPr>
              <a:t>true-breeding</a:t>
            </a:r>
            <a:r>
              <a:rPr lang="en-US" altLang="en-US" sz="2400" dirty="0">
                <a:ea typeface="ＭＳ Ｐゴシック" pitchFamily="34" charset="-128"/>
              </a:rPr>
              <a:t> parents (</a:t>
            </a:r>
            <a:r>
              <a:rPr lang="en-US" altLang="en-US" sz="2400" b="1" dirty="0">
                <a:solidFill>
                  <a:srgbClr val="7030A0"/>
                </a:solidFill>
                <a:ea typeface="ＭＳ Ｐゴシック" pitchFamily="34" charset="-128"/>
              </a:rPr>
              <a:t>P generation</a:t>
            </a:r>
            <a:r>
              <a:rPr lang="en-US" altLang="en-US" sz="2400" dirty="0">
                <a:ea typeface="ＭＳ Ｐゴシック" pitchFamily="34" charset="-128"/>
              </a:rPr>
              <a:t>)</a:t>
            </a:r>
          </a:p>
          <a:p>
            <a:pPr eaLnBrk="1" hangingPunct="1">
              <a:defRPr/>
            </a:pPr>
            <a:r>
              <a:rPr lang="en-US" altLang="en-US" sz="2400" u="sng" dirty="0">
                <a:ea typeface="ＭＳ Ｐゴシック" pitchFamily="34" charset="-128"/>
              </a:rPr>
              <a:t>All F</a:t>
            </a:r>
            <a:r>
              <a:rPr lang="en-US" altLang="en-US" sz="2400" u="sng" baseline="-25000" dirty="0">
                <a:ea typeface="ＭＳ Ｐゴシック" pitchFamily="34" charset="-128"/>
              </a:rPr>
              <a:t>1</a:t>
            </a:r>
            <a:r>
              <a:rPr lang="en-US" altLang="en-US" sz="2400" u="sng" dirty="0">
                <a:ea typeface="ＭＳ Ｐゴシック" pitchFamily="34" charset="-128"/>
              </a:rPr>
              <a:t> plants looked like only 1 of parents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Visible trait in F</a:t>
            </a:r>
            <a:r>
              <a:rPr lang="en-US" altLang="en-US" sz="2400" baseline="-25000" dirty="0">
                <a:ea typeface="ＭＳ Ｐゴシック" pitchFamily="34" charset="-128"/>
              </a:rPr>
              <a:t>1 </a:t>
            </a:r>
            <a:r>
              <a:rPr lang="en-US" altLang="en-US" sz="2400" dirty="0">
                <a:ea typeface="ＭＳ Ｐゴシック" pitchFamily="34" charset="-128"/>
              </a:rPr>
              <a:t>is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dominant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Other trait was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recessive</a:t>
            </a:r>
            <a:r>
              <a:rPr lang="en-US" altLang="en-US" sz="2400" dirty="0">
                <a:ea typeface="ＭＳ Ｐゴシック" pitchFamily="34" charset="-128"/>
              </a:rPr>
              <a:t> (hidden)</a:t>
            </a:r>
          </a:p>
          <a:p>
            <a:pPr eaLnBrk="1" hangingPunct="1">
              <a:defRPr/>
            </a:pPr>
            <a:r>
              <a:rPr lang="en-US" altLang="en-US" sz="2400" b="1" dirty="0">
                <a:ea typeface="ＭＳ Ｐゴシック" pitchFamily="34" charset="-128"/>
              </a:rPr>
              <a:t>No blending</a:t>
            </a:r>
            <a:r>
              <a:rPr lang="en-US" altLang="en-US" sz="2400" dirty="0">
                <a:ea typeface="ＭＳ Ｐゴシック" pitchFamily="34" charset="-128"/>
              </a:rPr>
              <a:t>: No intermediate colors observed (purple-</a:t>
            </a:r>
            <a:r>
              <a:rPr lang="en-US" altLang="en-US" sz="2400" dirty="0" err="1">
                <a:ea typeface="ＭＳ Ｐゴシック" pitchFamily="34" charset="-128"/>
              </a:rPr>
              <a:t>ish</a:t>
            </a:r>
            <a:r>
              <a:rPr lang="en-US" altLang="en-US" sz="2400" dirty="0">
                <a:ea typeface="ＭＳ Ｐゴシック" pitchFamily="34" charset="-128"/>
              </a:rPr>
              <a:t> white)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4391696" y="172225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True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Breeding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34036" y="1722251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True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Breeding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45768" y="3175722"/>
            <a:ext cx="2683043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cross-fertilization</a:t>
            </a:r>
            <a:endParaRPr lang="en-US" alt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455856" y="177471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6206978" y="3920978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4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288890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2387"/>
          <a:stretch/>
        </p:blipFill>
        <p:spPr>
          <a:xfrm>
            <a:off x="4604628" y="386063"/>
            <a:ext cx="4280609" cy="3103095"/>
          </a:xfrm>
          <a:prstGeom prst="rect">
            <a:avLst/>
          </a:prstGeom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79" y="231273"/>
            <a:ext cx="8229600" cy="5173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F</a:t>
            </a:r>
            <a:r>
              <a:rPr lang="en-US" altLang="en-US" b="1" baseline="-25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Generation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96252" y="1090027"/>
            <a:ext cx="4776537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F</a:t>
            </a:r>
            <a:r>
              <a:rPr lang="en-US" sz="2400" b="1" baseline="-25000" dirty="0">
                <a:solidFill>
                  <a:srgbClr val="0070C0"/>
                </a:solidFill>
                <a:ea typeface="+mn-ea"/>
                <a:cs typeface="+mn-cs"/>
              </a:rPr>
              <a:t>2</a:t>
            </a:r>
            <a:r>
              <a:rPr lang="en-US" sz="2400" b="1" dirty="0">
                <a:ea typeface="+mn-ea"/>
                <a:cs typeface="+mn-cs"/>
              </a:rPr>
              <a:t>: </a:t>
            </a:r>
            <a:r>
              <a:rPr lang="en-US" sz="2400" dirty="0">
                <a:ea typeface="+mn-ea"/>
                <a:cs typeface="+mn-cs"/>
              </a:rPr>
              <a:t>Offspring resulting from the </a:t>
            </a: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self-fertilization</a:t>
            </a:r>
            <a:r>
              <a:rPr lang="en-US" sz="2400" dirty="0">
                <a:ea typeface="+mn-ea"/>
                <a:cs typeface="+mn-cs"/>
              </a:rPr>
              <a:t> of </a:t>
            </a:r>
            <a:r>
              <a:rPr lang="en-US" sz="2400" b="1" dirty="0">
                <a:ea typeface="+mn-ea"/>
                <a:cs typeface="+mn-cs"/>
              </a:rPr>
              <a:t>F</a:t>
            </a:r>
            <a:r>
              <a:rPr lang="en-US" sz="2400" b="1" baseline="-25000" dirty="0">
                <a:ea typeface="+mn-ea"/>
                <a:cs typeface="+mn-cs"/>
              </a:rPr>
              <a:t>1</a:t>
            </a:r>
            <a:r>
              <a:rPr lang="en-US" sz="2400" dirty="0">
                <a:ea typeface="+mn-ea"/>
                <a:cs typeface="+mn-cs"/>
              </a:rPr>
              <a:t> plants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  <a:cs typeface="+mn-cs"/>
              </a:rPr>
              <a:t>The </a:t>
            </a: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recessive trait </a:t>
            </a:r>
            <a:r>
              <a:rPr lang="en-US" sz="2400" dirty="0">
                <a:ea typeface="+mn-ea"/>
                <a:cs typeface="+mn-cs"/>
              </a:rPr>
              <a:t>is seen in some </a:t>
            </a:r>
            <a:r>
              <a:rPr lang="en-US" sz="2400" b="1" dirty="0">
                <a:ea typeface="+mn-ea"/>
                <a:cs typeface="+mn-cs"/>
              </a:rPr>
              <a:t>F</a:t>
            </a:r>
            <a:r>
              <a:rPr lang="en-US" sz="2400" b="1" baseline="-25000" dirty="0">
                <a:ea typeface="+mn-ea"/>
                <a:cs typeface="+mn-cs"/>
              </a:rPr>
              <a:t>2</a:t>
            </a:r>
            <a:r>
              <a:rPr lang="en-US" sz="2400" dirty="0">
                <a:ea typeface="+mn-ea"/>
                <a:cs typeface="+mn-cs"/>
              </a:rPr>
              <a:t> plants</a:t>
            </a:r>
          </a:p>
          <a:p>
            <a:pPr>
              <a:spcBef>
                <a:spcPct val="0"/>
              </a:spcBef>
            </a:pPr>
            <a:endParaRPr lang="en-US" altLang="en-US" sz="2400" b="1" dirty="0"/>
          </a:p>
          <a:p>
            <a:pPr>
              <a:spcBef>
                <a:spcPct val="0"/>
              </a:spcBef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 Generation: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3:1 = 3 purple to 1 white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Always found about </a:t>
            </a:r>
            <a:r>
              <a:rPr lang="en-US" sz="2400" b="1" dirty="0">
                <a:solidFill>
                  <a:srgbClr val="7030A0"/>
                </a:solidFill>
                <a:ea typeface="+mn-ea"/>
                <a:cs typeface="+mn-cs"/>
              </a:rPr>
              <a:t>3:1 ratio </a:t>
            </a:r>
          </a:p>
          <a:p>
            <a:pPr lvl="1">
              <a:defRPr/>
            </a:pPr>
            <a:r>
              <a:rPr lang="en-US" sz="2400" dirty="0">
                <a:ea typeface="+mn-ea"/>
                <a:cs typeface="+mn-cs"/>
              </a:rPr>
              <a:t>3 dominant to 1 recessive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4604628" y="395428"/>
            <a:ext cx="1693863" cy="369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F</a:t>
            </a:r>
            <a:r>
              <a:rPr lang="en-US" altLang="en-US" sz="1800" b="1" baseline="-25000" dirty="0"/>
              <a:t>1</a:t>
            </a:r>
            <a:r>
              <a:rPr lang="en-US" altLang="en-US" sz="1800" b="1" dirty="0"/>
              <a:t> Generation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5601245" y="4887313"/>
            <a:ext cx="2209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F</a:t>
            </a:r>
            <a:r>
              <a:rPr lang="en-US" altLang="en-US" sz="1800" b="1" baseline="-25000" dirty="0"/>
              <a:t>2</a:t>
            </a:r>
            <a:r>
              <a:rPr lang="en-US" altLang="en-US" sz="1800" b="1" dirty="0"/>
              <a:t> Generation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3:1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3 purple to 1 white</a:t>
            </a:r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5601245" y="2496468"/>
            <a:ext cx="2385009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self-fertilization</a:t>
            </a:r>
            <a:endParaRPr lang="en-US" alt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532" y="3512817"/>
            <a:ext cx="895350" cy="133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245" y="3512817"/>
            <a:ext cx="895350" cy="133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58" y="3512817"/>
            <a:ext cx="895350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70" y="3512817"/>
            <a:ext cx="1104900" cy="13430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6206978" y="3920978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6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62476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497DD6-4E84-4ABA-A000-3FCB44926A3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1" y="130343"/>
            <a:ext cx="7305675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316" y="4912777"/>
            <a:ext cx="4475747" cy="1842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92335" y="5850622"/>
            <a:ext cx="1882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Caption: </a:t>
            </a:r>
            <a:r>
              <a:rPr lang="en-US" sz="1000" u="sng" dirty="0">
                <a:hlinkClick r:id="rId5"/>
              </a:rPr>
              <a:t>Pea Traits </a:t>
            </a:r>
            <a:r>
              <a:rPr lang="en-US" sz="1000" dirty="0"/>
              <a:t>(c) Wikipedia, </a:t>
            </a:r>
            <a:r>
              <a:rPr lang="en-US" sz="1000" u="sng" dirty="0">
                <a:hlinkClick r:id="rId6"/>
              </a:rPr>
              <a:t>Public domain</a:t>
            </a:r>
            <a:endParaRPr lang="en-US" sz="1000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3801036" y="439271"/>
            <a:ext cx="1470212" cy="4473506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5341549" y="432845"/>
            <a:ext cx="2592215" cy="4473506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206978" y="3920978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7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853707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9"/>
          <p:cNvSpPr txBox="1">
            <a:spLocks noChangeArrowheads="1"/>
          </p:cNvSpPr>
          <p:nvPr/>
        </p:nvSpPr>
        <p:spPr bwMode="auto">
          <a:xfrm>
            <a:off x="3287713" y="1603375"/>
            <a:ext cx="39592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Allele</a:t>
            </a:r>
            <a:r>
              <a:rPr lang="en-US" altLang="en-US" sz="2400" b="1" dirty="0"/>
              <a:t> for purple flowers (F)</a:t>
            </a:r>
          </a:p>
        </p:txBody>
      </p:sp>
      <p:sp>
        <p:nvSpPr>
          <p:cNvPr id="24580" name="Line 20"/>
          <p:cNvSpPr>
            <a:spLocks noChangeShapeType="1"/>
          </p:cNvSpPr>
          <p:nvPr/>
        </p:nvSpPr>
        <p:spPr bwMode="auto">
          <a:xfrm>
            <a:off x="5567363" y="1997075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21"/>
          <p:cNvSpPr txBox="1">
            <a:spLocks noChangeArrowheads="1"/>
          </p:cNvSpPr>
          <p:nvPr/>
        </p:nvSpPr>
        <p:spPr bwMode="auto">
          <a:xfrm>
            <a:off x="6973888" y="2908300"/>
            <a:ext cx="1839912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 b="1"/>
              <a:t>Homologous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/>
              <a:t>pair of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100" b="1"/>
              <a:t>chromosomes</a:t>
            </a:r>
          </a:p>
        </p:txBody>
      </p:sp>
      <p:sp>
        <p:nvSpPr>
          <p:cNvPr id="24582" name="AutoShape 22"/>
          <p:cNvSpPr>
            <a:spLocks/>
          </p:cNvSpPr>
          <p:nvPr/>
        </p:nvSpPr>
        <p:spPr bwMode="auto">
          <a:xfrm>
            <a:off x="6673850" y="2128838"/>
            <a:ext cx="152400" cy="2470150"/>
          </a:xfrm>
          <a:prstGeom prst="rightBrace">
            <a:avLst>
              <a:gd name="adj1" fmla="val 13506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3" name="Text Box 23"/>
          <p:cNvSpPr txBox="1">
            <a:spLocks noChangeArrowheads="1"/>
          </p:cNvSpPr>
          <p:nvPr/>
        </p:nvSpPr>
        <p:spPr bwMode="auto">
          <a:xfrm>
            <a:off x="2046288" y="3244850"/>
            <a:ext cx="35544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C00000"/>
                </a:solidFill>
              </a:rPr>
              <a:t>Locus</a:t>
            </a:r>
            <a:r>
              <a:rPr lang="en-US" altLang="en-US" sz="2100" b="1" dirty="0"/>
              <a:t> for flower color gene</a:t>
            </a:r>
          </a:p>
        </p:txBody>
      </p:sp>
      <p:sp>
        <p:nvSpPr>
          <p:cNvPr id="24584" name="Line 24"/>
          <p:cNvSpPr>
            <a:spLocks noChangeShapeType="1"/>
          </p:cNvSpPr>
          <p:nvPr/>
        </p:nvSpPr>
        <p:spPr bwMode="auto">
          <a:xfrm flipV="1">
            <a:off x="5010150" y="2852738"/>
            <a:ext cx="52705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25"/>
          <p:cNvSpPr>
            <a:spLocks noChangeShapeType="1"/>
          </p:cNvSpPr>
          <p:nvPr/>
        </p:nvSpPr>
        <p:spPr bwMode="auto">
          <a:xfrm>
            <a:off x="5003800" y="3544888"/>
            <a:ext cx="527050" cy="29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26"/>
          <p:cNvSpPr txBox="1">
            <a:spLocks noChangeArrowheads="1"/>
          </p:cNvSpPr>
          <p:nvPr/>
        </p:nvSpPr>
        <p:spPr bwMode="auto">
          <a:xfrm>
            <a:off x="3633788" y="4868863"/>
            <a:ext cx="38576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Allele</a:t>
            </a:r>
            <a:r>
              <a:rPr lang="en-US" altLang="en-US" sz="2400" b="1" dirty="0"/>
              <a:t> for white flowers (f)</a:t>
            </a:r>
          </a:p>
        </p:txBody>
      </p:sp>
      <p:sp>
        <p:nvSpPr>
          <p:cNvPr id="24587" name="Line 27"/>
          <p:cNvSpPr>
            <a:spLocks noChangeShapeType="1"/>
          </p:cNvSpPr>
          <p:nvPr/>
        </p:nvSpPr>
        <p:spPr bwMode="auto">
          <a:xfrm>
            <a:off x="5562600" y="4433888"/>
            <a:ext cx="0" cy="38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Text Box 19"/>
          <p:cNvSpPr txBox="1">
            <a:spLocks noChangeArrowheads="1"/>
          </p:cNvSpPr>
          <p:nvPr/>
        </p:nvSpPr>
        <p:spPr bwMode="auto">
          <a:xfrm>
            <a:off x="180975" y="1160463"/>
            <a:ext cx="66468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Gene</a:t>
            </a:r>
            <a:r>
              <a:rPr lang="en-US" altLang="en-US" sz="2800" b="1" dirty="0"/>
              <a:t> for Flower Color has two varieties (</a:t>
            </a:r>
            <a:r>
              <a:rPr lang="en-US" altLang="en-US" sz="2800" b="1" dirty="0">
                <a:solidFill>
                  <a:srgbClr val="C00000"/>
                </a:solidFill>
              </a:rPr>
              <a:t>alleles</a:t>
            </a:r>
            <a:r>
              <a:rPr lang="en-US" altLang="en-US" sz="2800" b="1" dirty="0"/>
              <a:t>)</a:t>
            </a:r>
          </a:p>
        </p:txBody>
      </p:sp>
      <p:sp>
        <p:nvSpPr>
          <p:cNvPr id="24589" name="Rectangle 1"/>
          <p:cNvSpPr>
            <a:spLocks noChangeArrowheads="1"/>
          </p:cNvSpPr>
          <p:nvPr/>
        </p:nvSpPr>
        <p:spPr bwMode="auto">
          <a:xfrm>
            <a:off x="190500" y="5421313"/>
            <a:ext cx="859948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Heterozygous</a:t>
            </a:r>
            <a:r>
              <a:rPr lang="en-US" altLang="en-US" sz="2400" dirty="0">
                <a:solidFill>
                  <a:srgbClr val="C00000"/>
                </a:solidFill>
              </a:rPr>
              <a:t>: </a:t>
            </a:r>
            <a:r>
              <a:rPr lang="en-US" altLang="en-US" sz="2400" dirty="0"/>
              <a:t>two </a:t>
            </a:r>
            <a:r>
              <a:rPr lang="en-US" altLang="en-US" sz="2400" b="1" i="1" dirty="0"/>
              <a:t>different</a:t>
            </a:r>
            <a:r>
              <a:rPr lang="en-US" altLang="en-US" sz="2400" dirty="0"/>
              <a:t> alleles for flower color: </a:t>
            </a:r>
            <a:r>
              <a:rPr lang="en-US" altLang="en-US" sz="2400" dirty="0" err="1"/>
              <a:t>Ff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Gametes produced by this plant will either get the F or f, but not both (</a:t>
            </a:r>
            <a:r>
              <a:rPr lang="en-US" altLang="en-US" sz="2400" b="1" i="1" dirty="0"/>
              <a:t>remember</a:t>
            </a:r>
            <a:r>
              <a:rPr lang="en-US" altLang="en-US" sz="2400" dirty="0"/>
              <a:t> gametes are </a:t>
            </a:r>
            <a:r>
              <a:rPr lang="en-US" altLang="en-US" sz="2400" b="1" dirty="0"/>
              <a:t>haploid</a:t>
            </a:r>
            <a:r>
              <a:rPr lang="en-US" altLang="en-US" sz="2400" dirty="0"/>
              <a:t>)</a:t>
            </a:r>
          </a:p>
        </p:txBody>
      </p:sp>
      <p:sp>
        <p:nvSpPr>
          <p:cNvPr id="24590" name="Title 1"/>
          <p:cNvSpPr>
            <a:spLocks noGrp="1"/>
          </p:cNvSpPr>
          <p:nvPr>
            <p:ph type="title"/>
          </p:nvPr>
        </p:nvSpPr>
        <p:spPr>
          <a:xfrm>
            <a:off x="455613" y="44450"/>
            <a:ext cx="8229600" cy="768350"/>
          </a:xfrm>
        </p:spPr>
        <p:txBody>
          <a:bodyPr/>
          <a:lstStyle/>
          <a:p>
            <a:r>
              <a:rPr lang="en-US" altLang="en-US" sz="4000" b="1">
                <a:solidFill>
                  <a:srgbClr val="0070C0"/>
                </a:solidFill>
                <a:ea typeface="ＭＳ Ｐゴシック" panose="020B0600070205080204" pitchFamily="34" charset="-128"/>
              </a:rPr>
              <a:t>Terminology</a:t>
            </a:r>
            <a:endParaRPr lang="en-US" altLang="en-US" sz="3600" b="1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2469" y="2327275"/>
            <a:ext cx="1552074" cy="30764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84543" y="2324601"/>
            <a:ext cx="4055310" cy="30764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6648" y="3901532"/>
            <a:ext cx="1552074" cy="30764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068722" y="3898858"/>
            <a:ext cx="4055310" cy="30764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22469" y="2321886"/>
            <a:ext cx="480261" cy="30764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360569" y="3895099"/>
            <a:ext cx="480261" cy="30764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882"/>
            <a:ext cx="8382000" cy="659649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ea typeface="ＭＳ Ｐゴシック" pitchFamily="34" charset="-128"/>
              </a:rPr>
              <a:t>Some Terminology</a:t>
            </a:r>
            <a:r>
              <a:rPr lang="en-US" altLang="en-US" sz="2800" u="sng" dirty="0"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Phenotype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The observable traits expressed by an organism (white or purple flowers)</a:t>
            </a: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Genotype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underlying genetic makeup, consisting of both physically visible and non-expressed alleles</a:t>
            </a: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Homozygous:</a:t>
            </a:r>
            <a:r>
              <a:rPr lang="en-US" altLang="en-US" sz="2800" dirty="0">
                <a:ea typeface="ＭＳ Ｐゴシック" pitchFamily="34" charset="-128"/>
              </a:rPr>
              <a:t> </a:t>
            </a:r>
            <a:r>
              <a:rPr lang="en-US" sz="2800" dirty="0"/>
              <a:t>at a given gene, or locus, have two identical alleles for that gene on their homologous chromosomes.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Heterozygous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at a given gene, or locus, have two </a:t>
            </a:r>
            <a:r>
              <a:rPr lang="en-US" sz="2800" b="1" i="1" dirty="0"/>
              <a:t>different</a:t>
            </a:r>
            <a:r>
              <a:rPr lang="en-US" sz="2800" dirty="0"/>
              <a:t> alleles for that gene on their homologous chromosomes.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505C7E-0A6D-4192-9D7C-6949E379E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653075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173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F2 Ratios: Phenotype and Genotype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752600"/>
            <a:ext cx="8428038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F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ea typeface="ＭＳ Ｐゴシック" panose="020B0600070205080204" pitchFamily="34" charset="-128"/>
              </a:rPr>
              <a:t> plants ratio based on 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phenotype</a:t>
            </a:r>
            <a:r>
              <a:rPr lang="en-US" altLang="en-US" b="1" dirty="0">
                <a:ea typeface="ＭＳ Ｐゴシック" panose="020B0600070205080204" pitchFamily="34" charset="-128"/>
              </a:rPr>
              <a:t> (observable characteristics)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¾ plants showed </a:t>
            </a:r>
            <a:r>
              <a:rPr lang="en-US" altLang="en-US" b="1" dirty="0">
                <a:ea typeface="ＭＳ Ｐゴシック" panose="020B0600070205080204" pitchFamily="34" charset="-128"/>
              </a:rPr>
              <a:t>dominant</a:t>
            </a:r>
            <a:r>
              <a:rPr lang="en-US" altLang="en-US" dirty="0">
                <a:ea typeface="ＭＳ Ｐゴシック" panose="020B0600070205080204" pitchFamily="34" charset="-128"/>
              </a:rPr>
              <a:t> trait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¼ plants showed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recessive</a:t>
            </a:r>
            <a:r>
              <a:rPr lang="en-US" altLang="en-US" dirty="0">
                <a:ea typeface="ＭＳ Ｐゴシック" panose="020B0600070205080204" pitchFamily="34" charset="-128"/>
              </a:rPr>
              <a:t> trait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Ratio of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3:1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=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dominant to 1 recessive</a:t>
            </a:r>
            <a:endParaRPr lang="en-US" altLang="en-US" b="1" dirty="0">
              <a:solidFill>
                <a:srgbClr val="7030A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F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ea typeface="ＭＳ Ｐゴシック" panose="020B0600070205080204" pitchFamily="34" charset="-128"/>
              </a:rPr>
              <a:t> plants ratio based on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genotypes</a:t>
            </a:r>
            <a:r>
              <a:rPr lang="en-US" altLang="en-US" dirty="0">
                <a:ea typeface="ＭＳ Ｐゴシック" panose="020B0600070205080204" pitchFamily="34" charset="-128"/>
              </a:rPr>
              <a:t> (alleles responsible for phenotype)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1 homozygous white dominant plant = </a:t>
            </a:r>
            <a:r>
              <a:rPr lang="en-US" altLang="en-US" b="1" dirty="0">
                <a:ea typeface="ＭＳ Ｐゴシック" panose="020B0600070205080204" pitchFamily="34" charset="-128"/>
              </a:rPr>
              <a:t>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2 heterozygous white dominant plant  =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Ff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1 homozygous purple recessive plant =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ff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Genotype ratio = 1:2:1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6C3DFA-62AE-4BDB-AB07-A4D58169C0F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686519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403B54-5F66-4B22-81CB-853A378695E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52400" y="1371600"/>
            <a:ext cx="3886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7030A0"/>
                </a:solidFill>
              </a:rPr>
              <a:t>¾ plants </a:t>
            </a:r>
            <a:r>
              <a:rPr lang="en-US" altLang="en-US" sz="2400" dirty="0"/>
              <a:t>with the </a:t>
            </a:r>
            <a:r>
              <a:rPr lang="en-US" altLang="en-US" sz="2400" b="1" dirty="0"/>
              <a:t>dominant</a:t>
            </a:r>
            <a:r>
              <a:rPr lang="en-US" altLang="en-US" sz="2400" dirty="0"/>
              <a:t> form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7030A0"/>
                </a:solidFill>
              </a:rPr>
              <a:t>¼ plants </a:t>
            </a:r>
            <a:r>
              <a:rPr lang="en-US" altLang="en-US" sz="2400" dirty="0"/>
              <a:t>with the </a:t>
            </a:r>
            <a:r>
              <a:rPr lang="en-US" altLang="en-US" sz="2400" b="1" dirty="0"/>
              <a:t>recessive</a:t>
            </a:r>
            <a:r>
              <a:rPr lang="en-US" altLang="en-US" sz="2400" dirty="0"/>
              <a:t> form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/>
              <a:t>Dominant to recessive ratio was </a:t>
            </a:r>
            <a:r>
              <a:rPr lang="en-US" altLang="en-US" sz="2400" b="1" dirty="0">
                <a:solidFill>
                  <a:srgbClr val="7030A0"/>
                </a:solidFill>
              </a:rPr>
              <a:t>3:1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123825" y="4253819"/>
            <a:ext cx="40767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/>
              <a:t>1 true-breeding dominant plant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/>
              <a:t>2 not-true-breeding dominant plants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/>
              <a:t>1 true-breeding recessive plant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7030A0"/>
                </a:solidFill>
              </a:rPr>
              <a:t>1:2:1</a:t>
            </a:r>
          </a:p>
        </p:txBody>
      </p:sp>
      <p:sp>
        <p:nvSpPr>
          <p:cNvPr id="5" name="Left Brace 4"/>
          <p:cNvSpPr/>
          <p:nvPr/>
        </p:nvSpPr>
        <p:spPr bwMode="auto">
          <a:xfrm>
            <a:off x="3956453" y="3786393"/>
            <a:ext cx="457200" cy="2886550"/>
          </a:xfrm>
          <a:prstGeom prst="leftBrace">
            <a:avLst>
              <a:gd name="adj1" fmla="val 8333"/>
              <a:gd name="adj2" fmla="val 422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 bwMode="auto">
          <a:xfrm>
            <a:off x="3886200" y="1143000"/>
            <a:ext cx="457200" cy="1696453"/>
          </a:xfrm>
          <a:prstGeom prst="leftBrace">
            <a:avLst>
              <a:gd name="adj1" fmla="val 833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62" y="1262673"/>
            <a:ext cx="895350" cy="133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1262673"/>
            <a:ext cx="895350" cy="133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88" y="1262673"/>
            <a:ext cx="895350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235" y="4598894"/>
            <a:ext cx="451436" cy="6723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19" y="3866635"/>
            <a:ext cx="451436" cy="67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19" y="5332534"/>
            <a:ext cx="451436" cy="67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93" y="6063412"/>
            <a:ext cx="451436" cy="67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62673"/>
            <a:ext cx="1104900" cy="1343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334" y="4598894"/>
            <a:ext cx="451436" cy="672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8" y="3866635"/>
            <a:ext cx="451436" cy="6723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8" y="5332534"/>
            <a:ext cx="451436" cy="672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334" y="6063412"/>
            <a:ext cx="458452" cy="6835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56" y="4598894"/>
            <a:ext cx="451436" cy="672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840" y="3866635"/>
            <a:ext cx="451436" cy="6723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840" y="5332534"/>
            <a:ext cx="451436" cy="6723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856" y="6063412"/>
            <a:ext cx="458452" cy="6835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45" y="3849213"/>
            <a:ext cx="458452" cy="6835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45" y="4593282"/>
            <a:ext cx="458452" cy="6835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45" y="5321312"/>
            <a:ext cx="458452" cy="683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45" y="6063412"/>
            <a:ext cx="458452" cy="683573"/>
          </a:xfrm>
          <a:prstGeom prst="rect">
            <a:avLst/>
          </a:prstGeom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381000" y="143920"/>
            <a:ext cx="8229600" cy="5173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F2 Phenotype Ratio: Phenotype and Genotype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490" y="820238"/>
            <a:ext cx="354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F2 Phenotype Ratio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5569" y="3667779"/>
            <a:ext cx="3361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F2 Genotype Ratio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33937" y="2839453"/>
            <a:ext cx="7016" cy="82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10020" y="2836528"/>
            <a:ext cx="7016" cy="82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44171" y="2839453"/>
            <a:ext cx="7016" cy="82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21342" y="2813292"/>
            <a:ext cx="7016" cy="82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07513" y="2794873"/>
            <a:ext cx="1128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/>
              <a:t>Each F2 is self-fertilized</a:t>
            </a:r>
            <a:endParaRPr lang="en-US" b="1" dirty="0"/>
          </a:p>
        </p:txBody>
      </p:sp>
      <p:sp>
        <p:nvSpPr>
          <p:cNvPr id="35" name="Rectangle: Rounded Corners 34"/>
          <p:cNvSpPr/>
          <p:nvPr/>
        </p:nvSpPr>
        <p:spPr>
          <a:xfrm>
            <a:off x="4518587" y="3786394"/>
            <a:ext cx="599120" cy="296059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/>
          <p:cNvSpPr/>
          <p:nvPr/>
        </p:nvSpPr>
        <p:spPr>
          <a:xfrm>
            <a:off x="5622221" y="3786393"/>
            <a:ext cx="2024673" cy="2970758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: Rounded Corners 40"/>
          <p:cNvSpPr/>
          <p:nvPr/>
        </p:nvSpPr>
        <p:spPr>
          <a:xfrm>
            <a:off x="8033153" y="3796559"/>
            <a:ext cx="599120" cy="2960592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6206978" y="3920978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5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637872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403B54-5F66-4B22-81CB-853A378695E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" name="Left Brace 4"/>
          <p:cNvSpPr/>
          <p:nvPr/>
        </p:nvSpPr>
        <p:spPr bwMode="auto">
          <a:xfrm>
            <a:off x="4093277" y="3868737"/>
            <a:ext cx="457200" cy="2544763"/>
          </a:xfrm>
          <a:prstGeom prst="leftBrace">
            <a:avLst>
              <a:gd name="adj1" fmla="val 8333"/>
              <a:gd name="adj2" fmla="val 448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 bwMode="auto">
          <a:xfrm>
            <a:off x="3886200" y="1143000"/>
            <a:ext cx="457200" cy="1696453"/>
          </a:xfrm>
          <a:prstGeom prst="leftBrace">
            <a:avLst>
              <a:gd name="adj1" fmla="val 833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62" y="1262673"/>
            <a:ext cx="895350" cy="133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1262673"/>
            <a:ext cx="895350" cy="133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88" y="1262673"/>
            <a:ext cx="895350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235" y="4598894"/>
            <a:ext cx="451436" cy="6723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19" y="3866635"/>
            <a:ext cx="451436" cy="67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19" y="5332534"/>
            <a:ext cx="451436" cy="67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93" y="6063412"/>
            <a:ext cx="451436" cy="67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62673"/>
            <a:ext cx="1104900" cy="1343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334" y="4598894"/>
            <a:ext cx="451436" cy="672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8" y="3866635"/>
            <a:ext cx="451436" cy="6723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8" y="5332534"/>
            <a:ext cx="451436" cy="672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334" y="6063412"/>
            <a:ext cx="458452" cy="6835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56" y="4598894"/>
            <a:ext cx="451436" cy="672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840" y="3866635"/>
            <a:ext cx="451436" cy="6723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840" y="5332534"/>
            <a:ext cx="451436" cy="6723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856" y="6063412"/>
            <a:ext cx="458452" cy="6835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45" y="3849213"/>
            <a:ext cx="458452" cy="6835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45" y="4593282"/>
            <a:ext cx="458452" cy="6835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45" y="5321312"/>
            <a:ext cx="458452" cy="683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45" y="6063412"/>
            <a:ext cx="458452" cy="683573"/>
          </a:xfrm>
          <a:prstGeom prst="rect">
            <a:avLst/>
          </a:prstGeom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381000" y="143920"/>
            <a:ext cx="8229600" cy="5173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F2 Phenotype Ratio: Phenotype and Genotype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07950" y="3608388"/>
            <a:ext cx="4006850" cy="2908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106363" y="990600"/>
            <a:ext cx="3779837" cy="228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950" y="1074738"/>
            <a:ext cx="3886200" cy="2087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7030A0"/>
                </a:solidFill>
              </a:rPr>
              <a:t>3:1 Phenotypic Ratio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Phenotype</a:t>
            </a:r>
            <a:r>
              <a:rPr lang="en-US" altLang="en-US" sz="2400" b="1" dirty="0"/>
              <a:t>: </a:t>
            </a:r>
            <a:r>
              <a:rPr lang="en-US" altLang="en-US" sz="2400" dirty="0"/>
              <a:t>physical appearance or observable characteristic of the alleles (gene versions)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6363" y="3765550"/>
            <a:ext cx="4076700" cy="2751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7030A0"/>
                </a:solidFill>
              </a:rPr>
              <a:t>1:2:1 Genotypic Ratio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Genotype</a:t>
            </a:r>
            <a:r>
              <a:rPr lang="en-US" altLang="en-US" sz="2400" dirty="0"/>
              <a:t>: set of alleles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Each flower is diploid, so has 2 copies of each gene (2 alleles)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Some have 2 purple, some have 2 white, some have one of each!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07513" y="2794873"/>
            <a:ext cx="1128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/>
              <a:t>Each F2 is self-fertilized</a:t>
            </a:r>
            <a:endParaRPr lang="en-US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833937" y="2839453"/>
            <a:ext cx="7016" cy="82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10020" y="2836528"/>
            <a:ext cx="7016" cy="82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244171" y="2839453"/>
            <a:ext cx="7016" cy="82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321342" y="2813292"/>
            <a:ext cx="7016" cy="82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/>
          <p:cNvSpPr/>
          <p:nvPr/>
        </p:nvSpPr>
        <p:spPr>
          <a:xfrm>
            <a:off x="4518587" y="3786394"/>
            <a:ext cx="599120" cy="296059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: Rounded Corners 37"/>
          <p:cNvSpPr/>
          <p:nvPr/>
        </p:nvSpPr>
        <p:spPr>
          <a:xfrm>
            <a:off x="5622221" y="3786393"/>
            <a:ext cx="2024673" cy="2970758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/>
          <p:cNvSpPr/>
          <p:nvPr/>
        </p:nvSpPr>
        <p:spPr>
          <a:xfrm>
            <a:off x="8033153" y="3796559"/>
            <a:ext cx="599120" cy="2960592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6206978" y="3920978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5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7777200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986" y="3031707"/>
            <a:ext cx="3058403" cy="3749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271" y="116991"/>
            <a:ext cx="1938892" cy="2770588"/>
          </a:xfrm>
          <a:prstGeom prst="rect">
            <a:avLst/>
          </a:prstGeom>
        </p:spPr>
      </p:pic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1357734" y="518695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Parent Generation</a:t>
            </a:r>
            <a:endParaRPr lang="en-US" altLang="en-US" sz="6000" dirty="0"/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153901" y="5283869"/>
            <a:ext cx="25574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/>
              <a:t>1:2:1 </a:t>
            </a:r>
            <a:r>
              <a:rPr lang="en-US" altLang="en-US" sz="1800" b="1" dirty="0">
                <a:solidFill>
                  <a:srgbClr val="0070C0"/>
                </a:solidFill>
              </a:rPr>
              <a:t>Genotypic</a:t>
            </a:r>
            <a:r>
              <a:rPr lang="en-US" altLang="en-US" sz="1800" b="1" dirty="0"/>
              <a:t> Ratio</a:t>
            </a: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6244389" y="3464243"/>
            <a:ext cx="24669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/>
              <a:t>3:1 </a:t>
            </a:r>
            <a:r>
              <a:rPr lang="en-US" altLang="en-US" sz="1800" b="1" dirty="0">
                <a:solidFill>
                  <a:srgbClr val="0070C0"/>
                </a:solidFill>
              </a:rPr>
              <a:t>Phenotypic</a:t>
            </a:r>
            <a:r>
              <a:rPr lang="en-US" altLang="en-US" sz="1800" b="1" dirty="0"/>
              <a:t> Ratio</a:t>
            </a: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2059409" y="2136358"/>
            <a:ext cx="169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F</a:t>
            </a:r>
            <a:r>
              <a:rPr lang="en-US" altLang="en-US" sz="1800" b="1" baseline="-25000"/>
              <a:t>1</a:t>
            </a:r>
            <a:r>
              <a:rPr lang="en-US" altLang="en-US" sz="1800" b="1"/>
              <a:t> Generation</a:t>
            </a: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1357734" y="3368258"/>
            <a:ext cx="169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F</a:t>
            </a:r>
            <a:r>
              <a:rPr lang="en-US" altLang="en-US" sz="1800" b="1" baseline="-25000"/>
              <a:t>2</a:t>
            </a:r>
            <a:r>
              <a:rPr lang="en-US" altLang="en-US" sz="1800" b="1"/>
              <a:t> Generation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9859" y="162186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Mendel Overview</a:t>
            </a:r>
            <a:endParaRPr lang="en-US" altLang="en-US" sz="6000" dirty="0"/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3823763" y="2760873"/>
            <a:ext cx="178284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</a:rPr>
              <a:t>self-fertilization</a:t>
            </a:r>
            <a:endParaRPr lang="en-US" altLang="en-US" sz="1600" dirty="0"/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778237" y="1253989"/>
            <a:ext cx="188895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</a:rPr>
              <a:t>cross-fertilization</a:t>
            </a:r>
            <a:endParaRPr lang="en-US" altLang="en-US" sz="1600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3290047" y="4787153"/>
            <a:ext cx="488190" cy="1970921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/>
          <p:cNvSpPr/>
          <p:nvPr/>
        </p:nvSpPr>
        <p:spPr>
          <a:xfrm>
            <a:off x="4061011" y="4787153"/>
            <a:ext cx="1326777" cy="1970922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/>
          <p:cNvSpPr/>
          <p:nvPr/>
        </p:nvSpPr>
        <p:spPr>
          <a:xfrm>
            <a:off x="5606611" y="4787153"/>
            <a:ext cx="444565" cy="1970922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206978" y="3920978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5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02623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12.1</a:t>
            </a:r>
          </a:p>
        </p:txBody>
      </p:sp>
      <p:pic>
        <p:nvPicPr>
          <p:cNvPr id="2" name="Picture Placeholder 1" descr="Figure_12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3" r="-11403"/>
          <a:stretch>
            <a:fillRect/>
          </a:stretch>
        </p:blipFill>
        <p:spPr>
          <a:xfrm>
            <a:off x="2322096" y="241326"/>
            <a:ext cx="5596438" cy="242938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5967" y="2809416"/>
            <a:ext cx="8420553" cy="345903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blending theory of inheritance: </a:t>
            </a:r>
            <a:r>
              <a:rPr lang="en-US" dirty="0"/>
              <a:t>parental traits were lost or absorbed by the blending in the offspring, we </a:t>
            </a:r>
            <a:r>
              <a:rPr lang="en-US" b="1" i="1" dirty="0"/>
              <a:t>now</a:t>
            </a:r>
            <a:r>
              <a:rPr lang="en-US" dirty="0"/>
              <a:t> know that this is not the case.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Instead of </a:t>
            </a:r>
            <a:r>
              <a:rPr lang="en-US" b="1" dirty="0">
                <a:solidFill>
                  <a:srgbClr val="0070C0"/>
                </a:solidFill>
              </a:rPr>
              <a:t>continuous characteristics</a:t>
            </a:r>
            <a:r>
              <a:rPr lang="en-US" dirty="0"/>
              <a:t>, Mendel worked with traits that were inherited in distinct classes (purple vs white flowers); this is referred to as </a:t>
            </a:r>
            <a:r>
              <a:rPr lang="en-US" b="1" dirty="0">
                <a:solidFill>
                  <a:srgbClr val="0070C0"/>
                </a:solidFill>
              </a:rPr>
              <a:t>discontinuous variation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Mendel’s choice of these traits allowed him to see experimentally that traits </a:t>
            </a:r>
            <a:r>
              <a:rPr lang="en-US" b="1" i="1" dirty="0"/>
              <a:t>were not blended </a:t>
            </a:r>
            <a:r>
              <a:rPr lang="en-US" dirty="0"/>
              <a:t>in offspring, they kept their distinctness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31" y="6632621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CB255"/>
                </a:solidFill>
              </a:rPr>
              <a:t>Figure 12.4</a:t>
            </a:r>
          </a:p>
        </p:txBody>
      </p:sp>
      <p:pic>
        <p:nvPicPr>
          <p:cNvPr id="2" name="Picture Placeholder 1" descr="Figure_12_02_0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1" y="1825625"/>
            <a:ext cx="2997938" cy="4351338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572000" y="2398536"/>
            <a:ext cx="3913188" cy="1949348"/>
          </a:xfrm>
        </p:spPr>
        <p:txBody>
          <a:bodyPr>
            <a:noAutofit/>
          </a:bodyPr>
          <a:lstStyle/>
          <a:p>
            <a:r>
              <a:rPr lang="en-US" sz="1800" dirty="0"/>
              <a:t>In the P generation, pea plants that are true-breeding for the dominant yellow phenotype are crossed with plants with the recessive green phenotype. </a:t>
            </a:r>
          </a:p>
          <a:p>
            <a:r>
              <a:rPr lang="en-US" sz="1800" dirty="0"/>
              <a:t>This cross produces F</a:t>
            </a:r>
            <a:r>
              <a:rPr lang="en-US" sz="1800" baseline="-25000" dirty="0"/>
              <a:t>1</a:t>
            </a:r>
            <a:r>
              <a:rPr lang="en-US" sz="1800" dirty="0"/>
              <a:t> heterozygotes with a yellow phenotype. </a:t>
            </a:r>
          </a:p>
          <a:p>
            <a:r>
              <a:rPr lang="en-US" sz="1800" dirty="0"/>
              <a:t>Punnett square analysis can be used to predict the genotypes of the F</a:t>
            </a:r>
            <a:r>
              <a:rPr lang="en-US" sz="1800" baseline="-25000" dirty="0"/>
              <a:t>2</a:t>
            </a:r>
            <a:r>
              <a:rPr lang="en-US" sz="1800" dirty="0"/>
              <a:t> generation.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3969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17600"/>
            <a:ext cx="8458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Mendel’s first law : </a:t>
            </a:r>
            <a:r>
              <a:rPr lang="en-US" altLang="en-US" sz="28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The</a:t>
            </a:r>
            <a:r>
              <a:rPr lang="en-US" altLang="en-US" sz="28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law of segregation</a:t>
            </a:r>
            <a:r>
              <a:rPr lang="en-US" altLang="en-US" sz="28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The two copies of a gene separate when an individual makes gametes.</a:t>
            </a:r>
          </a:p>
          <a:p>
            <a:pPr eaLnBrk="1" hangingPunct="1">
              <a:buFontTx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5357813" y="4516438"/>
            <a:ext cx="3224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</a:rPr>
              <a:t>Gametes: Haploid</a:t>
            </a:r>
          </a:p>
        </p:txBody>
      </p:sp>
      <p:sp>
        <p:nvSpPr>
          <p:cNvPr id="26631" name="Rectangle 13"/>
          <p:cNvSpPr>
            <a:spLocks noChangeArrowheads="1"/>
          </p:cNvSpPr>
          <p:nvPr/>
        </p:nvSpPr>
        <p:spPr bwMode="auto">
          <a:xfrm>
            <a:off x="96838" y="2957513"/>
            <a:ext cx="399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</a:rPr>
              <a:t>Parent Flower: Diploid</a:t>
            </a:r>
          </a:p>
        </p:txBody>
      </p:sp>
      <p:cxnSp>
        <p:nvCxnSpPr>
          <p:cNvPr id="26632" name="Straight Arrow Connector 3"/>
          <p:cNvCxnSpPr>
            <a:cxnSpLocks noChangeShapeType="1"/>
          </p:cNvCxnSpPr>
          <p:nvPr/>
        </p:nvCxnSpPr>
        <p:spPr bwMode="auto">
          <a:xfrm flipV="1">
            <a:off x="3921918" y="4185402"/>
            <a:ext cx="641851" cy="32869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Arrow Connector 18"/>
          <p:cNvCxnSpPr>
            <a:cxnSpLocks noChangeShapeType="1"/>
          </p:cNvCxnSpPr>
          <p:nvPr/>
        </p:nvCxnSpPr>
        <p:spPr bwMode="auto">
          <a:xfrm>
            <a:off x="3978275" y="5410200"/>
            <a:ext cx="497472" cy="23261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Title 1"/>
          <p:cNvSpPr txBox="1">
            <a:spLocks/>
          </p:cNvSpPr>
          <p:nvPr/>
        </p:nvSpPr>
        <p:spPr bwMode="auto">
          <a:xfrm>
            <a:off x="452438" y="952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Lae</a:t>
            </a:r>
            <a:r>
              <a:rPr lang="en-US" altLang="en-US" sz="3600" b="1" dirty="0">
                <a:solidFill>
                  <a:srgbClr val="0070C0"/>
                </a:solidFill>
              </a:rPr>
              <a:t> Segregation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8" y="3929048"/>
            <a:ext cx="3768724" cy="1915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126" y="5410200"/>
            <a:ext cx="4309059" cy="1176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127" y="3416968"/>
            <a:ext cx="4309058" cy="9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97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Punnett Square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Cross purple-flowered plant with white-flowered plant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>
                <a:ea typeface="ＭＳ Ｐゴシック" panose="020B0600070205080204" pitchFamily="34" charset="-128"/>
              </a:rPr>
              <a:t>P</a:t>
            </a:r>
            <a:r>
              <a:rPr lang="en-US" altLang="en-US" sz="2400">
                <a:ea typeface="ＭＳ Ｐゴシック" panose="020B0600070205080204" pitchFamily="34" charset="-128"/>
              </a:rPr>
              <a:t> is </a:t>
            </a:r>
            <a:r>
              <a:rPr lang="en-US" altLang="en-US" sz="2400" b="1">
                <a:ea typeface="ＭＳ Ｐゴシック" panose="020B0600070205080204" pitchFamily="34" charset="-128"/>
              </a:rPr>
              <a:t>dominant</a:t>
            </a:r>
            <a:r>
              <a:rPr lang="en-US" altLang="en-US" sz="2400">
                <a:ea typeface="ＭＳ Ｐゴシック" panose="020B0600070205080204" pitchFamily="34" charset="-128"/>
              </a:rPr>
              <a:t> allele – </a:t>
            </a:r>
            <a:r>
              <a:rPr lang="en-US" altLang="en-US" sz="2400" b="1">
                <a:ea typeface="ＭＳ Ｐゴシック" panose="020B0600070205080204" pitchFamily="34" charset="-128"/>
              </a:rPr>
              <a:t>purple</a:t>
            </a:r>
            <a:r>
              <a:rPr lang="en-US" altLang="en-US" sz="2400">
                <a:ea typeface="ＭＳ Ｐゴシック" panose="020B0600070205080204" pitchFamily="34" charset="-128"/>
              </a:rPr>
              <a:t> flowers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>
                <a:ea typeface="ＭＳ Ｐゴシック" panose="020B0600070205080204" pitchFamily="34" charset="-128"/>
              </a:rPr>
              <a:t>p</a:t>
            </a:r>
            <a:r>
              <a:rPr lang="en-US" altLang="en-US" sz="2400">
                <a:ea typeface="ＭＳ Ｐゴシック" panose="020B0600070205080204" pitchFamily="34" charset="-128"/>
              </a:rPr>
              <a:t> is </a:t>
            </a:r>
            <a:r>
              <a:rPr lang="en-US" altLang="en-US" sz="2400" b="1">
                <a:ea typeface="ＭＳ Ｐゴシック" panose="020B0600070205080204" pitchFamily="34" charset="-128"/>
              </a:rPr>
              <a:t>recessive</a:t>
            </a:r>
            <a:r>
              <a:rPr lang="en-US" altLang="en-US" sz="2400">
                <a:ea typeface="ＭＳ Ｐゴシック" panose="020B0600070205080204" pitchFamily="34" charset="-128"/>
              </a:rPr>
              <a:t> allele – white flowers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True-breeding white-flowered plant is </a:t>
            </a:r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Homozygous recessive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True-breeding purple-flowered plant is </a:t>
            </a:r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Homozygous dominant</a:t>
            </a:r>
          </a:p>
          <a:p>
            <a:pPr eaLnBrk="1" hangingPunct="1"/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  <a:r>
              <a:rPr lang="en-US" altLang="en-US" sz="2800">
                <a:ea typeface="ＭＳ Ｐゴシック" panose="020B0600070205080204" pitchFamily="34" charset="-128"/>
              </a:rPr>
              <a:t> is </a:t>
            </a:r>
            <a:r>
              <a:rPr lang="en-US" altLang="en-US" sz="2800" b="1">
                <a:solidFill>
                  <a:srgbClr val="0070C0"/>
                </a:solidFill>
                <a:ea typeface="ＭＳ Ｐゴシック" panose="020B0600070205080204" pitchFamily="34" charset="-128"/>
              </a:rPr>
              <a:t>heterozygote</a:t>
            </a:r>
            <a:r>
              <a:rPr lang="en-US" altLang="en-US" sz="2800">
                <a:ea typeface="ＭＳ Ｐゴシック" panose="020B0600070205080204" pitchFamily="34" charset="-128"/>
              </a:rPr>
              <a:t> purple-flowered plant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CF3A2A-77B5-4BAD-913E-3BB73D73755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3390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1600" y="1905000"/>
            <a:ext cx="53086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Let’s make a </a:t>
            </a:r>
            <a:r>
              <a:rPr lang="en-US" altLang="en-US" sz="24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Punnett Square</a:t>
            </a:r>
            <a:r>
              <a:rPr lang="en-US" altLang="en-US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cross-fertilizing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a true-breeding purple flower with a true breeding white flower to create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F</a:t>
            </a:r>
            <a:r>
              <a:rPr lang="en-US" altLang="en-US" sz="2400" b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generation</a:t>
            </a:r>
          </a:p>
          <a:p>
            <a:endParaRPr lang="en-US" altLang="en-US" sz="2400" b="1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purple flower? (PP, Pp or pp)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white flower?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5EA1B5-841E-4B63-85AD-AAAA185E0EA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>
                <a:ea typeface="ＭＳ Ｐゴシック" pitchFamily="34" charset="-128"/>
              </a:rPr>
              <a:t>Punnett Square</a:t>
            </a:r>
            <a:endParaRPr lang="en-US" altLang="en-US" b="1" kern="0" dirty="0">
              <a:ea typeface="ＭＳ Ｐゴシック" pitchFamily="34" charset="-128"/>
            </a:endParaRP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2562726" y="1143000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 generation</a:t>
            </a: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6137729" y="4443830"/>
            <a:ext cx="2382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 Generation?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86" y="1155115"/>
            <a:ext cx="3600450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04073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25C49D-272F-42FD-81D4-B3879BFA1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>
                <a:ea typeface="ＭＳ Ｐゴシック" pitchFamily="34" charset="-128"/>
              </a:rPr>
              <a:t>Punnett Square</a:t>
            </a:r>
            <a:endParaRPr lang="en-US" altLang="en-US" b="1" kern="0" dirty="0">
              <a:ea typeface="ＭＳ Ｐゴシック" pitchFamily="34" charset="-128"/>
            </a:endParaRP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5562600" y="1450975"/>
            <a:ext cx="2714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Each parent has 2 copies of each allele for the flower color gene</a:t>
            </a:r>
          </a:p>
        </p:txBody>
      </p:sp>
      <p:grpSp>
        <p:nvGrpSpPr>
          <p:cNvPr id="29701" name="Group 11"/>
          <p:cNvGrpSpPr>
            <a:grpSpLocks/>
          </p:cNvGrpSpPr>
          <p:nvPr/>
        </p:nvGrpSpPr>
        <p:grpSpPr bwMode="auto">
          <a:xfrm>
            <a:off x="3413125" y="4038600"/>
            <a:ext cx="2895600" cy="2133600"/>
            <a:chOff x="4953000" y="4191000"/>
            <a:chExt cx="2895600" cy="2133600"/>
          </a:xfrm>
        </p:grpSpPr>
        <p:sp>
          <p:nvSpPr>
            <p:cNvPr id="13" name="Rectangle 12"/>
            <p:cNvSpPr/>
            <p:nvPr/>
          </p:nvSpPr>
          <p:spPr>
            <a:xfrm>
              <a:off x="4953000" y="41910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41910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000" y="52578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0800" y="52578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702" name="Rectangle 16"/>
          <p:cNvSpPr>
            <a:spLocks noChangeArrowheads="1"/>
          </p:cNvSpPr>
          <p:nvPr/>
        </p:nvSpPr>
        <p:spPr bwMode="auto">
          <a:xfrm>
            <a:off x="922338" y="2058988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____  ____  X ____ ____</a:t>
            </a: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403225" y="1143000"/>
            <a:ext cx="374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Place genotypes of Parents here</a:t>
            </a:r>
            <a:endParaRPr lang="en-US" altLang="en-US" sz="1800"/>
          </a:p>
        </p:txBody>
      </p:sp>
      <p:cxnSp>
        <p:nvCxnSpPr>
          <p:cNvPr id="29704" name="Straight Arrow Connector 7"/>
          <p:cNvCxnSpPr>
            <a:cxnSpLocks noChangeShapeType="1"/>
          </p:cNvCxnSpPr>
          <p:nvPr/>
        </p:nvCxnSpPr>
        <p:spPr bwMode="auto">
          <a:xfrm>
            <a:off x="3657600" y="1479550"/>
            <a:ext cx="0" cy="492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Straight Arrow Connector 17"/>
          <p:cNvCxnSpPr>
            <a:cxnSpLocks noChangeShapeType="1"/>
          </p:cNvCxnSpPr>
          <p:nvPr/>
        </p:nvCxnSpPr>
        <p:spPr bwMode="auto">
          <a:xfrm flipH="1">
            <a:off x="2133600" y="1479550"/>
            <a:ext cx="1524000" cy="5794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ounded Rectangle 26"/>
          <p:cNvSpPr>
            <a:spLocks noChangeArrowheads="1"/>
          </p:cNvSpPr>
          <p:nvPr/>
        </p:nvSpPr>
        <p:spPr bwMode="auto">
          <a:xfrm>
            <a:off x="3413125" y="3181350"/>
            <a:ext cx="2895600" cy="6096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EA227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9707" name="Straight Arrow Connector 27"/>
          <p:cNvCxnSpPr>
            <a:cxnSpLocks noChangeShapeType="1"/>
          </p:cNvCxnSpPr>
          <p:nvPr/>
        </p:nvCxnSpPr>
        <p:spPr bwMode="auto">
          <a:xfrm flipH="1" flipV="1">
            <a:off x="6308725" y="3486150"/>
            <a:ext cx="904875" cy="1841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8" name="Rectangle 29"/>
          <p:cNvSpPr>
            <a:spLocks noChangeArrowheads="1"/>
          </p:cNvSpPr>
          <p:nvPr/>
        </p:nvSpPr>
        <p:spPr bwMode="auto">
          <a:xfrm>
            <a:off x="6761163" y="3773488"/>
            <a:ext cx="1963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Place one parents genotypes here</a:t>
            </a:r>
            <a:endParaRPr lang="en-US" altLang="en-US" sz="1800"/>
          </a:p>
        </p:txBody>
      </p:sp>
      <p:sp>
        <p:nvSpPr>
          <p:cNvPr id="29709" name="Rounded Rectangle 31"/>
          <p:cNvSpPr>
            <a:spLocks noChangeArrowheads="1"/>
          </p:cNvSpPr>
          <p:nvPr/>
        </p:nvSpPr>
        <p:spPr bwMode="auto">
          <a:xfrm>
            <a:off x="2527300" y="4038600"/>
            <a:ext cx="723900" cy="19812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EA227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9710" name="Straight Arrow Connector 32"/>
          <p:cNvCxnSpPr>
            <a:cxnSpLocks noChangeShapeType="1"/>
          </p:cNvCxnSpPr>
          <p:nvPr/>
        </p:nvCxnSpPr>
        <p:spPr bwMode="auto">
          <a:xfrm flipV="1">
            <a:off x="1828800" y="4786313"/>
            <a:ext cx="838200" cy="3159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1" name="Rectangle 33"/>
          <p:cNvSpPr>
            <a:spLocks noChangeArrowheads="1"/>
          </p:cNvSpPr>
          <p:nvPr/>
        </p:nvSpPr>
        <p:spPr bwMode="auto">
          <a:xfrm>
            <a:off x="25400" y="4679950"/>
            <a:ext cx="1965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Place one parents genotypes here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702608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2560B0-FFFA-4A93-B507-65E301DE4BE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>
                <a:ea typeface="ＭＳ Ｐゴシック" pitchFamily="34" charset="-128"/>
              </a:rPr>
              <a:t>Punnett Square</a:t>
            </a:r>
            <a:endParaRPr lang="en-US" altLang="en-US" b="1" kern="0" dirty="0">
              <a:ea typeface="ＭＳ Ｐゴシック" pitchFamily="34" charset="-128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2083594" y="1110456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 generation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1850232" y="6003925"/>
            <a:ext cx="1693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F</a:t>
            </a:r>
            <a:r>
              <a:rPr lang="en-US" altLang="en-US" sz="1800" b="1" baseline="-25000" dirty="0"/>
              <a:t>1</a:t>
            </a:r>
            <a:r>
              <a:rPr lang="en-US" altLang="en-US" sz="1800" b="1" dirty="0"/>
              <a:t> Generation</a:t>
            </a:r>
          </a:p>
        </p:txBody>
      </p:sp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1249363" y="3798888"/>
            <a:ext cx="2895600" cy="2133600"/>
            <a:chOff x="4953000" y="4191000"/>
            <a:chExt cx="2895600" cy="2133600"/>
          </a:xfrm>
        </p:grpSpPr>
        <p:sp>
          <p:nvSpPr>
            <p:cNvPr id="13" name="Rectangle 12"/>
            <p:cNvSpPr/>
            <p:nvPr/>
          </p:nvSpPr>
          <p:spPr>
            <a:xfrm>
              <a:off x="4953000" y="41910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41910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000" y="52578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0800" y="52578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914400" y="1828800"/>
            <a:ext cx="323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____  ____  X ____ 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74" y="1092994"/>
            <a:ext cx="3619500" cy="5095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252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2560B0-FFFA-4A93-B507-65E301DE4BE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Punnett Square</a:t>
            </a: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2083594" y="1110456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 generation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1850232" y="6003925"/>
            <a:ext cx="1693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F</a:t>
            </a:r>
            <a:r>
              <a:rPr lang="en-US" altLang="en-US" sz="1800" b="1" baseline="-25000" dirty="0"/>
              <a:t>1</a:t>
            </a:r>
            <a:r>
              <a:rPr lang="en-US" altLang="en-US" sz="1800" b="1" dirty="0"/>
              <a:t>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74" y="1092994"/>
            <a:ext cx="3619500" cy="5095875"/>
          </a:xfrm>
          <a:prstGeom prst="rect">
            <a:avLst/>
          </a:prstGeom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249363" y="3473450"/>
            <a:ext cx="2895600" cy="2133600"/>
            <a:chOff x="4953000" y="4191000"/>
            <a:chExt cx="2895600" cy="2133600"/>
          </a:xfrm>
        </p:grpSpPr>
        <p:sp>
          <p:nvSpPr>
            <p:cNvPr id="18" name="Rectangle 17"/>
            <p:cNvSpPr/>
            <p:nvPr/>
          </p:nvSpPr>
          <p:spPr>
            <a:xfrm>
              <a:off x="4953000" y="41910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00800" y="41910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3000" y="52578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00800" y="52578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973263" y="1484313"/>
            <a:ext cx="192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PP X pp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20850" y="2646363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</a:t>
            </a:r>
            <a:endParaRPr lang="en-US" altLang="en-US" sz="3600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175000" y="2651125"/>
            <a:ext cx="492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</a:t>
            </a:r>
            <a:endParaRPr lang="en-US" altLang="en-US" sz="360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69925" y="3683000"/>
            <a:ext cx="46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</a:t>
            </a:r>
            <a:endParaRPr lang="en-US" altLang="en-US" sz="360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638175" y="4672013"/>
            <a:ext cx="46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</a:t>
            </a:r>
            <a:endParaRPr lang="en-US" altLang="en-US" sz="3600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3033713" y="4749800"/>
            <a:ext cx="77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Pp</a:t>
            </a:r>
            <a:endParaRPr lang="en-US" altLang="en-US" sz="3600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1536700" y="4749800"/>
            <a:ext cx="77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Pp</a:t>
            </a:r>
            <a:endParaRPr lang="en-US" altLang="en-US" sz="3600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579563" y="3692525"/>
            <a:ext cx="77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Pp</a:t>
            </a:r>
            <a:endParaRPr lang="en-US" altLang="en-US" sz="3600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2941638" y="3700463"/>
            <a:ext cx="774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Pp</a:t>
            </a:r>
            <a:endParaRPr lang="en-US" altLang="en-US" sz="3600"/>
          </a:p>
        </p:txBody>
      </p:sp>
      <p:sp>
        <p:nvSpPr>
          <p:cNvPr id="31" name="TextBox 30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1629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63" y="1351597"/>
            <a:ext cx="4517774" cy="3076024"/>
          </a:xfrm>
          <a:prstGeom prst="rect">
            <a:avLst/>
          </a:prstGeom>
        </p:spPr>
      </p:pic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01600" y="1905000"/>
            <a:ext cx="4546600" cy="4525963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Let’s make a </a:t>
            </a:r>
            <a:r>
              <a:rPr lang="en-US" altLang="en-US" sz="2400" b="1">
                <a:ea typeface="ＭＳ Ｐゴシック" panose="020B0600070205080204" pitchFamily="34" charset="-128"/>
              </a:rPr>
              <a:t>Punnett Square</a:t>
            </a:r>
            <a:r>
              <a:rPr lang="en-US" altLang="en-US" sz="2400">
                <a:ea typeface="ＭＳ Ｐゴシック" panose="020B0600070205080204" pitchFamily="34" charset="-128"/>
              </a:rPr>
              <a:t> for </a:t>
            </a:r>
            <a:r>
              <a:rPr lang="en-US" altLang="en-US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self-fertilizing</a:t>
            </a:r>
            <a:r>
              <a:rPr lang="en-US" altLang="en-US" sz="2400">
                <a:ea typeface="ＭＳ Ｐゴシック" panose="020B0600070205080204" pitchFamily="34" charset="-128"/>
              </a:rPr>
              <a:t> a true-breeding purple flower to create </a:t>
            </a:r>
            <a:r>
              <a:rPr lang="en-US" altLang="en-US" sz="2400" b="1">
                <a:ea typeface="ＭＳ Ｐゴシック" panose="020B0600070205080204" pitchFamily="34" charset="-128"/>
              </a:rPr>
              <a:t>F</a:t>
            </a:r>
            <a:r>
              <a:rPr lang="en-US" altLang="en-US" sz="2400" b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ea typeface="ＭＳ Ｐゴシック" panose="020B0600070205080204" pitchFamily="34" charset="-128"/>
              </a:rPr>
              <a:t> generation</a:t>
            </a: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What is the genotype of the F2 purple flowers?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1D6441-7CC5-4365-84D7-F3A3263B26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err="1">
                <a:ea typeface="ＭＳ Ｐゴシック" pitchFamily="34" charset="-128"/>
              </a:rPr>
              <a:t>Punnett</a:t>
            </a:r>
            <a:r>
              <a:rPr lang="en-US" altLang="en-US" b="1" kern="0" dirty="0">
                <a:ea typeface="ＭＳ Ｐゴシック" pitchFamily="34" charset="-128"/>
              </a:rPr>
              <a:t> Square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84355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99248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Testcross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3500"/>
            <a:ext cx="8458200" cy="449580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Testcross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  <a:r>
              <a:rPr lang="en-US" sz="2800" dirty="0"/>
              <a:t>A test cross can be performed to determine whether an organism expressing a dominant trait is a homozygote or a heterozygote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Recessive phenotype only has one phenotype -&gt;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yy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But the genotype is unknown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Yy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 YY?)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Cross the individual with unknown genotype with a homozygous recessive.</a:t>
            </a:r>
          </a:p>
          <a:p>
            <a:pPr algn="ctr" eaLnBrk="1" hangingPunct="1"/>
            <a:r>
              <a:rPr lang="en-US" altLang="en-US" sz="40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Y_ x </a:t>
            </a:r>
            <a:r>
              <a:rPr lang="en-US" altLang="en-US" sz="4000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yy</a:t>
            </a:r>
            <a:endParaRPr lang="en-US" altLang="en-US" sz="40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Ratios of offspring are different, depending on the genotype of the unknown parent</a:t>
            </a: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B9F098-7BFC-4053-9828-D5F298A676B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68613" name="Rounded Rectangle 1"/>
          <p:cNvSpPr>
            <a:spLocks noChangeArrowheads="1"/>
          </p:cNvSpPr>
          <p:nvPr/>
        </p:nvSpPr>
        <p:spPr bwMode="auto">
          <a:xfrm>
            <a:off x="152400" y="3442447"/>
            <a:ext cx="8610600" cy="304850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0224418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1088" y="5948"/>
            <a:ext cx="8062912" cy="65953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6CB255"/>
                </a:solidFill>
              </a:rPr>
              <a:t>Figure 12.5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sz="half" idx="1"/>
          </p:nvPr>
        </p:nvSpPr>
        <p:spPr>
          <a:xfrm>
            <a:off x="153934" y="335716"/>
            <a:ext cx="6452928" cy="1198338"/>
          </a:xfrm>
        </p:spPr>
        <p:txBody>
          <a:bodyPr>
            <a:noAutofit/>
          </a:bodyPr>
          <a:lstStyle/>
          <a:p>
            <a:r>
              <a:rPr lang="en-US" sz="1600" dirty="0"/>
              <a:t>A </a:t>
            </a:r>
            <a:r>
              <a:rPr lang="en-US" sz="1600" b="1" dirty="0">
                <a:solidFill>
                  <a:srgbClr val="0070C0"/>
                </a:solidFill>
              </a:rPr>
              <a:t>test cross </a:t>
            </a:r>
            <a:r>
              <a:rPr lang="en-US" sz="1600" dirty="0"/>
              <a:t>can be performed to determine whether an organism expressing a dominant trait is a homozygote or a heterozygote.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4" y="2795351"/>
            <a:ext cx="4315035" cy="2279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404" y="2795351"/>
            <a:ext cx="4268375" cy="227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729" y="995251"/>
            <a:ext cx="4133850" cy="838200"/>
          </a:xfrm>
          <a:prstGeom prst="rect">
            <a:avLst/>
          </a:prstGeom>
        </p:spPr>
      </p:pic>
      <p:cxnSp>
        <p:nvCxnSpPr>
          <p:cNvPr id="10" name="Straight Arrow Connector 2"/>
          <p:cNvCxnSpPr>
            <a:cxnSpLocks noChangeShapeType="1"/>
          </p:cNvCxnSpPr>
          <p:nvPr/>
        </p:nvCxnSpPr>
        <p:spPr bwMode="auto">
          <a:xfrm flipH="1">
            <a:off x="3733800" y="1747198"/>
            <a:ext cx="762000" cy="914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3"/>
          <p:cNvCxnSpPr>
            <a:cxnSpLocks noChangeShapeType="1"/>
          </p:cNvCxnSpPr>
          <p:nvPr/>
        </p:nvCxnSpPr>
        <p:spPr bwMode="auto">
          <a:xfrm>
            <a:off x="4495800" y="1747198"/>
            <a:ext cx="723900" cy="914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766073" y="1971036"/>
            <a:ext cx="974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If </a:t>
            </a:r>
            <a:r>
              <a:rPr lang="en-US" altLang="en-US" sz="2800" b="1" dirty="0">
                <a:solidFill>
                  <a:srgbClr val="0070C0"/>
                </a:solidFill>
              </a:rPr>
              <a:t>YY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162986" y="1942788"/>
            <a:ext cx="936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If </a:t>
            </a:r>
            <a:r>
              <a:rPr lang="en-US" altLang="en-US" sz="2800" b="1" dirty="0" err="1">
                <a:solidFill>
                  <a:srgbClr val="0070C0"/>
                </a:solidFill>
              </a:rPr>
              <a:t>Yy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95338" y="5214989"/>
            <a:ext cx="7945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ratios of the </a:t>
            </a:r>
            <a:r>
              <a:rPr lang="en-US" altLang="en-US" sz="2400" b="1" i="1" dirty="0">
                <a:solidFill>
                  <a:srgbClr val="0070C0"/>
                </a:solidFill>
              </a:rPr>
              <a:t>phenotypes </a:t>
            </a:r>
            <a:r>
              <a:rPr lang="en-US" altLang="en-US" sz="2400" dirty="0"/>
              <a:t>will be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/>
              <a:t>100% dominant if the unknown is homozygous (</a:t>
            </a:r>
            <a:r>
              <a:rPr lang="en-US" altLang="en-US" sz="2400" b="1" dirty="0"/>
              <a:t>YY</a:t>
            </a:r>
            <a:r>
              <a:rPr lang="en-US" altLang="en-US" sz="2400" dirty="0"/>
              <a:t>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/>
              <a:t>50% dominant if unknown is heterozygous (</a:t>
            </a:r>
            <a:r>
              <a:rPr lang="en-US" altLang="en-US" sz="2400" b="1" dirty="0" err="1"/>
              <a:t>Yy</a:t>
            </a:r>
            <a:r>
              <a:rPr lang="en-US" altLang="en-US" sz="2400" dirty="0"/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5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7807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CB255"/>
                </a:solidFill>
              </a:rPr>
              <a:t>Figure 12.2</a:t>
            </a:r>
          </a:p>
        </p:txBody>
      </p:sp>
      <p:pic>
        <p:nvPicPr>
          <p:cNvPr id="2" name="Picture Placeholder 1" descr="Figure_12_01_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8" b="-4618"/>
          <a:stretch>
            <a:fillRect/>
          </a:stretch>
        </p:blipFill>
        <p:spPr>
          <a:xfrm>
            <a:off x="312821" y="1481054"/>
            <a:ext cx="3091120" cy="4029409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334501" y="576529"/>
            <a:ext cx="5185611" cy="557721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Johann </a:t>
            </a:r>
            <a:r>
              <a:rPr lang="en-US" dirty="0" err="1"/>
              <a:t>Gregor</a:t>
            </a:r>
            <a:r>
              <a:rPr lang="en-US" dirty="0"/>
              <a:t> Mendel is considered the </a:t>
            </a:r>
            <a:r>
              <a:rPr lang="en-US" b="1" i="1" dirty="0"/>
              <a:t>father of genetics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Mendel selected a simple biological system and conducted methodical, quantitative analyses using large sample sizes.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Because of Mendel’s work, the fundamental principles of heredity were revealed.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now know that </a:t>
            </a:r>
            <a:r>
              <a:rPr lang="en-US" b="1" dirty="0">
                <a:solidFill>
                  <a:srgbClr val="0070C0"/>
                </a:solidFill>
              </a:rPr>
              <a:t>genes</a:t>
            </a:r>
            <a:r>
              <a:rPr lang="en-US" dirty="0"/>
              <a:t>, carried on </a:t>
            </a:r>
            <a:r>
              <a:rPr lang="en-US" b="1" dirty="0">
                <a:solidFill>
                  <a:srgbClr val="0070C0"/>
                </a:solidFill>
              </a:rPr>
              <a:t>chromosomes</a:t>
            </a:r>
            <a:r>
              <a:rPr lang="en-US" dirty="0"/>
              <a:t>, are the basic functional units of heredity with the capability to be replicated, expressed, or mutated.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Mendels</a:t>
            </a:r>
            <a:r>
              <a:rPr lang="en-US" dirty="0"/>
              <a:t> ideas form the basis of classical, or Mendelian, genetics.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31" y="6632621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tall plant of unknown genotype is test-crossed (meaning it is crossed with a recessive </a:t>
            </a:r>
            <a:r>
              <a:rPr lang="en-US" altLang="en-US" dirty="0" err="1">
                <a:ea typeface="ＭＳ Ｐゴシック" panose="020B0600070205080204" pitchFamily="34" charset="-128"/>
              </a:rPr>
              <a:t>tt</a:t>
            </a:r>
            <a:r>
              <a:rPr lang="en-US" altLang="en-US" dirty="0">
                <a:ea typeface="ＭＳ Ｐゴシック" panose="020B0600070205080204" pitchFamily="34" charset="-128"/>
              </a:rPr>
              <a:t> plant). Of the offspring, 349 are dwarf and 367 are tall. What is the genotype of the unknown parent, is it TT or Tt? Show the cross to prove it.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45EFFC-D847-46A7-B9FC-312D92863F9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38763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6125" y="1136661"/>
            <a:ext cx="7948863" cy="24821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Pedigree Analysis</a:t>
            </a:r>
            <a:r>
              <a:rPr lang="en-US" altLang="en-US" sz="2400" dirty="0">
                <a:ea typeface="ＭＳ Ｐゴシック" panose="020B0600070205080204" pitchFamily="34" charset="-128"/>
              </a:rPr>
              <a:t>: track pattern of inheritance in a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 genetic family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Track dominant or recessive traits or genetic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1D6441-7CC5-4365-84D7-F3A3263B26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ea typeface="ＭＳ Ｐゴシック" pitchFamily="34" charset="-128"/>
              </a:rPr>
              <a:t>Pedigree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8" y="2925981"/>
            <a:ext cx="7257173" cy="3692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24812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9969BC-1516-4BBA-9E17-1889DFDBDAC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8915" name="TextBox 24"/>
          <p:cNvSpPr txBox="1">
            <a:spLocks noChangeArrowheads="1"/>
          </p:cNvSpPr>
          <p:nvPr/>
        </p:nvSpPr>
        <p:spPr bwMode="auto">
          <a:xfrm rot="-5400000">
            <a:off x="5955507" y="3661568"/>
            <a:ext cx="6178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6648" name="TextBox 1"/>
          <p:cNvSpPr txBox="1">
            <a:spLocks noChangeArrowheads="1"/>
          </p:cNvSpPr>
          <p:nvPr/>
        </p:nvSpPr>
        <p:spPr bwMode="auto">
          <a:xfrm>
            <a:off x="873793" y="5050757"/>
            <a:ext cx="75603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/>
              <a:t>How to read a pedigree: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Squares are male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Circles are female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Shapes filled in with color are affected/have trait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44" y="354932"/>
            <a:ext cx="5372100" cy="4695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1067793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79413" y="19050"/>
            <a:ext cx="82296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0070C0"/>
                </a:solidFill>
                <a:ea typeface="ＭＳ Ｐゴシック" panose="020B0600070205080204" pitchFamily="34" charset="-128"/>
              </a:rPr>
              <a:t>Pedigrees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5307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7030A0"/>
                </a:solidFill>
              </a:rPr>
              <a:t>General Steps: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/>
              <a:t>Determine </a:t>
            </a:r>
            <a:r>
              <a:rPr lang="en-US" sz="2400" b="1" dirty="0"/>
              <a:t>mode of inheritance: </a:t>
            </a:r>
            <a:r>
              <a:rPr lang="en-US" sz="2400" dirty="0"/>
              <a:t>autosomal dominant, autosomal recessive, sex-linked, </a:t>
            </a:r>
            <a:r>
              <a:rPr lang="en-US" sz="2400" dirty="0" err="1"/>
              <a:t>etc</a:t>
            </a:r>
            <a:endParaRPr lang="en-US" sz="2400" dirty="0"/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/>
              <a:t>Write out the </a:t>
            </a:r>
            <a:r>
              <a:rPr lang="en-US" sz="2400" b="1" dirty="0"/>
              <a:t>genotypes </a:t>
            </a:r>
            <a:r>
              <a:rPr lang="en-US" sz="2400" dirty="0"/>
              <a:t>of</a:t>
            </a:r>
            <a:r>
              <a:rPr lang="en-US" sz="2400" b="1" dirty="0"/>
              <a:t> </a:t>
            </a:r>
            <a:r>
              <a:rPr lang="en-US" sz="2400" b="1" i="1" dirty="0"/>
              <a:t>affected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i="1" dirty="0"/>
              <a:t>unaffected</a:t>
            </a:r>
            <a:r>
              <a:rPr lang="en-US" sz="2400" dirty="0"/>
              <a:t> individuals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/>
              <a:t>Start filling in the pedigree with the </a:t>
            </a:r>
            <a:r>
              <a:rPr lang="en-US" sz="2400" b="1" dirty="0"/>
              <a:t>obvious genotypes</a:t>
            </a:r>
            <a:r>
              <a:rPr lang="en-US" sz="2400" dirty="0"/>
              <a:t> (ex: for a dominant trait, you know all filled in shapes have one capital letter [dominant allele])</a:t>
            </a:r>
          </a:p>
        </p:txBody>
      </p:sp>
    </p:spTree>
    <p:extLst>
      <p:ext uri="{BB962C8B-B14F-4D97-AF65-F5344CB8AC3E}">
        <p14:creationId xmlns:p14="http://schemas.microsoft.com/office/powerpoint/2010/main" val="2649046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81000" y="4114800"/>
            <a:ext cx="81534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Dominant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Every affected person</a:t>
            </a:r>
            <a:r>
              <a:rPr lang="en-US" sz="2000" dirty="0"/>
              <a:t> has an </a:t>
            </a:r>
            <a:r>
              <a:rPr lang="en-US" sz="2000" b="1" dirty="0"/>
              <a:t>affected parent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About half of the offspring of just one affected parent are also affected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The phenotype occurs equally in both sexes (so not on X or Y chromosome)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Affected individuals have at least one dominant allele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732548" y="348914"/>
            <a:ext cx="4908884" cy="3617495"/>
            <a:chOff x="2133600" y="1066800"/>
            <a:chExt cx="6781800" cy="5486400"/>
          </a:xfrm>
        </p:grpSpPr>
        <p:pic>
          <p:nvPicPr>
            <p:cNvPr id="7" name="Picture 5" descr="Fig3-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66800"/>
              <a:ext cx="6781800" cy="533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8956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876800" y="4114800"/>
              <a:ext cx="2362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79248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133600" y="6172200"/>
              <a:ext cx="662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876800" y="19050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553200" y="1981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8063962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81000" y="5370367"/>
            <a:ext cx="8153400" cy="105259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Can you fill in the genotypes?  </a:t>
            </a:r>
          </a:p>
          <a:p>
            <a:pPr lvl="1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Use “A” or “a” for the alleles.</a:t>
            </a:r>
            <a:endParaRPr lang="en-US" altLang="en-US" sz="2000" dirty="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552073" y="485742"/>
            <a:ext cx="6148138" cy="4776539"/>
            <a:chOff x="2133600" y="1066800"/>
            <a:chExt cx="6781800" cy="5486400"/>
          </a:xfrm>
        </p:grpSpPr>
        <p:pic>
          <p:nvPicPr>
            <p:cNvPr id="7" name="Picture 5" descr="Fig3-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66800"/>
              <a:ext cx="6781800" cy="533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8956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876800" y="4114800"/>
              <a:ext cx="2362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79248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133600" y="6172200"/>
              <a:ext cx="662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876800" y="19050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553200" y="1981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26423" y="1217914"/>
            <a:ext cx="59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A</a:t>
            </a:r>
            <a:r>
              <a:rPr lang="en-US" altLang="en-US" sz="2400" b="1" u="sng" dirty="0"/>
              <a:t>?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583923" y="1148951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aa</a:t>
            </a:r>
            <a:endParaRPr lang="en-US" altLang="en-US" sz="2400" b="1" u="sng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369205" y="3094299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aa</a:t>
            </a:r>
            <a:endParaRPr lang="en-US" altLang="en-US" sz="2400" b="1" u="sng" dirty="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583923" y="3132067"/>
            <a:ext cx="55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??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855502" y="3122343"/>
            <a:ext cx="55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??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052039" y="3118790"/>
            <a:ext cx="55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26327391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815012" y="1263316"/>
            <a:ext cx="46527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Recessive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Most affected individuals do not have affected parents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Skips generations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Males and females equally likely to be affected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Carriers</a:t>
            </a:r>
            <a:r>
              <a:rPr lang="en-US" sz="2000" dirty="0"/>
              <a:t>: healthy individuals that are heterozygous, they have one good allele and one bad allele (</a:t>
            </a:r>
            <a:r>
              <a:rPr lang="en-US" sz="2000" dirty="0" err="1"/>
              <a:t>Aa</a:t>
            </a:r>
            <a:r>
              <a:rPr lang="en-US" sz="20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72" y="120315"/>
            <a:ext cx="3621528" cy="6398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715" y="65654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Caption: </a:t>
            </a:r>
            <a:r>
              <a:rPr lang="en-US" sz="1200" u="sng" dirty="0" smtClean="0">
                <a:hlinkClick r:id="rId4"/>
              </a:rPr>
              <a:t>Recessive</a:t>
            </a:r>
            <a:r>
              <a:rPr lang="en-US" sz="1200" u="sng" dirty="0">
                <a:hlinkClick r:id="rId4"/>
              </a:rPr>
              <a:t> </a:t>
            </a:r>
            <a:r>
              <a:rPr lang="en-US" sz="1200" dirty="0"/>
              <a:t>(c) Wikipedia, </a:t>
            </a:r>
            <a:r>
              <a:rPr lang="en-US" sz="1200" u="sng" dirty="0">
                <a:hlinkClick r:id="rId5"/>
              </a:rPr>
              <a:t>Public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014030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651" y="4259179"/>
            <a:ext cx="7986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Recessive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Most affected individuals do not have affected parents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Skips generations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Males and females equally likely to be affected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Carriers: healthy individuals that are heterozygous, they have one good allele and one bad allele (</a:t>
            </a:r>
            <a:r>
              <a:rPr lang="en-US" sz="2000" dirty="0" err="1"/>
              <a:t>Aa</a:t>
            </a:r>
            <a:r>
              <a:rPr lang="en-US" sz="2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276" y="422865"/>
            <a:ext cx="6524625" cy="3752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715" y="65654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Caption: </a:t>
            </a:r>
            <a:r>
              <a:rPr lang="en-US" sz="1200" u="sng" dirty="0" smtClean="0">
                <a:hlinkClick r:id="rId4"/>
              </a:rPr>
              <a:t>Recessive Pedigree</a:t>
            </a:r>
            <a:r>
              <a:rPr lang="en-US" sz="1200" u="sng" dirty="0">
                <a:hlinkClick r:id="rId4"/>
              </a:rPr>
              <a:t> </a:t>
            </a:r>
            <a:r>
              <a:rPr lang="en-US" sz="1200" dirty="0"/>
              <a:t>(c) Wikipedia, </a:t>
            </a:r>
            <a:r>
              <a:rPr lang="en-US" sz="1200" u="sng" dirty="0">
                <a:hlinkClick r:id="rId5"/>
              </a:rPr>
              <a:t>Public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429138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81000" y="5370367"/>
            <a:ext cx="8153400" cy="105259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Can you fill in the genotypes?  </a:t>
            </a:r>
          </a:p>
          <a:p>
            <a:pPr lvl="1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Use “A” or “a” for the alleles.</a:t>
            </a:r>
            <a:endParaRPr lang="en-US" alt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52073" y="485742"/>
            <a:ext cx="6148138" cy="4776539"/>
            <a:chOff x="1552073" y="485742"/>
            <a:chExt cx="6148138" cy="4776539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1552073" y="485742"/>
              <a:ext cx="6148138" cy="4776539"/>
              <a:chOff x="2133600" y="1066800"/>
              <a:chExt cx="6781800" cy="5486400"/>
            </a:xfrm>
          </p:grpSpPr>
          <p:pic>
            <p:nvPicPr>
              <p:cNvPr id="7" name="Picture 5" descr="Fig3-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1066800"/>
                <a:ext cx="6781800" cy="533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2895600" y="41148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4876800" y="4114800"/>
                <a:ext cx="23622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7924800" y="41148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auto">
              <a:xfrm>
                <a:off x="2133600" y="6172200"/>
                <a:ext cx="66294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4876800" y="19050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auto">
              <a:xfrm>
                <a:off x="6553200" y="19812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922295" y="485742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28311" y="2385030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477916" y="485742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477916" y="2407891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13982" y="2141622"/>
              <a:ext cx="703847" cy="9854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698720" y="4174214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326825" y="4187521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-41565"/>
            <a:ext cx="8907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Caption: </a:t>
            </a:r>
            <a:r>
              <a:rPr lang="en-US" sz="1200" u="sng" dirty="0">
                <a:hlinkClick r:id="rId4"/>
              </a:rPr>
              <a:t>Recessive Pedigree </a:t>
            </a:r>
            <a:r>
              <a:rPr lang="en-US" sz="1200" dirty="0"/>
              <a:t>(c) Wikipedia, </a:t>
            </a:r>
            <a:r>
              <a:rPr lang="en-US" sz="1200" u="sng" dirty="0">
                <a:hlinkClick r:id="rId5"/>
              </a:rPr>
              <a:t>Public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535500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84582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80975"/>
            <a:ext cx="8763000" cy="5508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What type on Inheritance is this?  What are the genotypes?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0" y="1066800"/>
            <a:ext cx="6781800" cy="5486400"/>
            <a:chOff x="762000" y="1066800"/>
            <a:chExt cx="6781800" cy="5486400"/>
          </a:xfrm>
        </p:grpSpPr>
        <p:grpSp>
          <p:nvGrpSpPr>
            <p:cNvPr id="45060" name="Group 1"/>
            <p:cNvGrpSpPr>
              <a:grpSpLocks/>
            </p:cNvGrpSpPr>
            <p:nvPr/>
          </p:nvGrpSpPr>
          <p:grpSpPr bwMode="auto">
            <a:xfrm>
              <a:off x="762000" y="1066800"/>
              <a:ext cx="6781800" cy="5486400"/>
              <a:chOff x="2133600" y="1066800"/>
              <a:chExt cx="6781800" cy="5486400"/>
            </a:xfrm>
          </p:grpSpPr>
          <p:pic>
            <p:nvPicPr>
              <p:cNvPr id="45061" name="Picture 5" descr="Fig3-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1066800"/>
                <a:ext cx="6781800" cy="533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2" name="Rectangle 12"/>
              <p:cNvSpPr>
                <a:spLocks noChangeArrowheads="1"/>
              </p:cNvSpPr>
              <p:nvPr/>
            </p:nvSpPr>
            <p:spPr bwMode="auto">
              <a:xfrm>
                <a:off x="2895600" y="41148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3" name="Rectangle 13"/>
              <p:cNvSpPr>
                <a:spLocks noChangeArrowheads="1"/>
              </p:cNvSpPr>
              <p:nvPr/>
            </p:nvSpPr>
            <p:spPr bwMode="auto">
              <a:xfrm>
                <a:off x="4876800" y="4114800"/>
                <a:ext cx="23622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4" name="Rectangle 14"/>
              <p:cNvSpPr>
                <a:spLocks noChangeArrowheads="1"/>
              </p:cNvSpPr>
              <p:nvPr/>
            </p:nvSpPr>
            <p:spPr bwMode="auto">
              <a:xfrm>
                <a:off x="7924800" y="41148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5" name="Rectangle 15"/>
              <p:cNvSpPr>
                <a:spLocks noChangeArrowheads="1"/>
              </p:cNvSpPr>
              <p:nvPr/>
            </p:nvSpPr>
            <p:spPr bwMode="auto">
              <a:xfrm>
                <a:off x="2133600" y="6172200"/>
                <a:ext cx="66294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6" name="Rectangle 16"/>
              <p:cNvSpPr>
                <a:spLocks noChangeArrowheads="1"/>
              </p:cNvSpPr>
              <p:nvPr/>
            </p:nvSpPr>
            <p:spPr bwMode="auto">
              <a:xfrm>
                <a:off x="4876800" y="19050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7" name="Rectangle 17"/>
              <p:cNvSpPr>
                <a:spLocks noChangeArrowheads="1"/>
              </p:cNvSpPr>
              <p:nvPr/>
            </p:nvSpPr>
            <p:spPr bwMode="auto">
              <a:xfrm>
                <a:off x="6553200" y="19812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311829" y="5307326"/>
              <a:ext cx="776150" cy="86487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91250" y="3244527"/>
              <a:ext cx="776150" cy="86487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662075"/>
            <a:ext cx="8907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Caption: </a:t>
            </a:r>
            <a:r>
              <a:rPr lang="en-US" sz="1200" u="sng" dirty="0" smtClean="0">
                <a:hlinkClick r:id="rId3"/>
              </a:rPr>
              <a:t>Pedigree</a:t>
            </a:r>
            <a:r>
              <a:rPr lang="en-US" sz="1200" u="sng" dirty="0">
                <a:hlinkClick r:id="rId3"/>
              </a:rPr>
              <a:t> </a:t>
            </a:r>
            <a:r>
              <a:rPr lang="en-US" sz="1200" dirty="0"/>
              <a:t>(c) Wikipedia, </a:t>
            </a:r>
            <a:r>
              <a:rPr lang="en-US" sz="1200" u="sng" dirty="0">
                <a:hlinkClick r:id="rId4"/>
              </a:rPr>
              <a:t>Public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Gregor Mendel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43000"/>
            <a:ext cx="4908177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>
                <a:ea typeface="+mn-ea"/>
                <a:cs typeface="+mn-cs"/>
              </a:rPr>
              <a:t>Studied heredity in pea plants because: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 hybrids could be produced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Many pea varieties were available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Peas are small plants and easy to grow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Peas can self-fertilize or be cross-    fertilized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404583-4AEF-4FCF-BE81-67CC95837D9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752" y="831889"/>
            <a:ext cx="3366247" cy="344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663360" y="4308838"/>
            <a:ext cx="28712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Caption: </a:t>
            </a:r>
            <a:r>
              <a:rPr lang="en-US" sz="1100" u="sng" dirty="0">
                <a:hlinkClick r:id="rId4"/>
              </a:rPr>
              <a:t>Pea Plant </a:t>
            </a:r>
            <a:r>
              <a:rPr lang="en-US" sz="1100" u="sng" dirty="0" smtClean="0"/>
              <a:t>(C)</a:t>
            </a:r>
            <a:r>
              <a:rPr lang="en-US" sz="1100" dirty="0" smtClean="0"/>
              <a:t>Wikipedia</a:t>
            </a:r>
            <a:r>
              <a:rPr lang="en-US" sz="1100" dirty="0"/>
              <a:t>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6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2703333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Text Box 31"/>
          <p:cNvSpPr txBox="1">
            <a:spLocks noChangeArrowheads="1"/>
          </p:cNvSpPr>
          <p:nvPr/>
        </p:nvSpPr>
        <p:spPr bwMode="auto">
          <a:xfrm>
            <a:off x="1288520" y="411288"/>
            <a:ext cx="6767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A7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Is an attached earlobe a dominant or recessive trait?</a:t>
            </a:r>
            <a:endParaRPr lang="en-US" altLang="en-US" sz="2000" b="1" i="1" dirty="0">
              <a:latin typeface="TimesNewRomanPS Bold"/>
            </a:endParaRPr>
          </a:p>
        </p:txBody>
      </p:sp>
      <p:sp>
        <p:nvSpPr>
          <p:cNvPr id="46090" name="Rectangle 25"/>
          <p:cNvSpPr>
            <a:spLocks noChangeArrowheads="1"/>
          </p:cNvSpPr>
          <p:nvPr/>
        </p:nvSpPr>
        <p:spPr bwMode="auto">
          <a:xfrm>
            <a:off x="3292475" y="65088"/>
            <a:ext cx="310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Use F’s = FF, </a:t>
            </a:r>
            <a:r>
              <a:rPr lang="en-US" altLang="en-US" sz="1800" b="1" dirty="0" err="1"/>
              <a:t>Ff</a:t>
            </a:r>
            <a:r>
              <a:rPr lang="en-US" altLang="en-US" sz="1800" b="1" dirty="0"/>
              <a:t> or </a:t>
            </a:r>
            <a:r>
              <a:rPr lang="en-US" altLang="en-US" sz="1800" b="1" dirty="0" err="1"/>
              <a:t>ff</a:t>
            </a:r>
            <a:endParaRPr lang="en-US" altLang="en-US" sz="1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396567" y="850389"/>
            <a:ext cx="6375778" cy="5751574"/>
            <a:chOff x="1396567" y="850389"/>
            <a:chExt cx="6375778" cy="5751574"/>
          </a:xfrm>
        </p:grpSpPr>
        <p:sp>
          <p:nvSpPr>
            <p:cNvPr id="46084" name="Text Box 26"/>
            <p:cNvSpPr txBox="1">
              <a:spLocks noChangeArrowheads="1"/>
            </p:cNvSpPr>
            <p:nvPr/>
          </p:nvSpPr>
          <p:spPr bwMode="auto">
            <a:xfrm>
              <a:off x="5537465" y="6286866"/>
              <a:ext cx="208121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A78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Attached earlobe</a:t>
              </a:r>
              <a:endParaRPr lang="en-US" altLang="en-US" sz="2000" b="1" i="1" dirty="0">
                <a:latin typeface="TimesNewRomanPS Bold"/>
              </a:endParaRPr>
            </a:p>
          </p:txBody>
        </p:sp>
        <p:sp>
          <p:nvSpPr>
            <p:cNvPr id="46088" name="Text Box 30"/>
            <p:cNvSpPr txBox="1">
              <a:spLocks noChangeArrowheads="1"/>
            </p:cNvSpPr>
            <p:nvPr/>
          </p:nvSpPr>
          <p:spPr bwMode="auto">
            <a:xfrm>
              <a:off x="2418193" y="6313038"/>
              <a:ext cx="161131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A78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Free earlobe</a:t>
              </a:r>
              <a:endParaRPr lang="en-US" altLang="en-US" sz="2000" b="1" i="1">
                <a:latin typeface="TimesNewRomanPS Bold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6463" y="4099291"/>
              <a:ext cx="1183215" cy="20398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8193" y="4125463"/>
              <a:ext cx="1351948" cy="20431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292199" y="850389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41804" y="873250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99812" y="2419738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2971" y="2369419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37465" y="879370"/>
              <a:ext cx="703847" cy="7297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42204" y="921356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29505" y="2369419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96567" y="2366170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223658" y="2369419"/>
              <a:ext cx="730141" cy="7297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68498" y="2409513"/>
              <a:ext cx="703847" cy="7297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52189" y="4622811"/>
              <a:ext cx="730141" cy="7297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3978" y="4621684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572435" y="2081855"/>
              <a:ext cx="2833466" cy="3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851736" y="2071878"/>
              <a:ext cx="1555538" cy="1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05901" y="4099290"/>
              <a:ext cx="11315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16" idx="2"/>
            </p:cNvCxnSpPr>
            <p:nvPr/>
          </p:nvCxnSpPr>
          <p:spPr>
            <a:xfrm>
              <a:off x="3011198" y="1225525"/>
              <a:ext cx="830606" cy="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241312" y="1244244"/>
              <a:ext cx="830606" cy="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426501" y="1224863"/>
              <a:ext cx="0" cy="8569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682154" y="1231825"/>
              <a:ext cx="0" cy="8569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052189" y="2784613"/>
              <a:ext cx="0" cy="13146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572435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612346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292475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386387" y="2081855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7" idx="0"/>
            </p:cNvCxnSpPr>
            <p:nvPr/>
          </p:nvCxnSpPr>
          <p:spPr>
            <a:xfrm flipV="1">
              <a:off x="5851736" y="2030006"/>
              <a:ext cx="1821" cy="3897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374846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17" idx="1"/>
            </p:cNvCxnSpPr>
            <p:nvPr/>
          </p:nvCxnSpPr>
          <p:spPr>
            <a:xfrm>
              <a:off x="4759696" y="2762112"/>
              <a:ext cx="740116" cy="225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386387" y="4125463"/>
              <a:ext cx="19514" cy="4973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490055" y="4097245"/>
              <a:ext cx="19514" cy="4973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-67611" y="6504810"/>
            <a:ext cx="89079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Caption: </a:t>
            </a:r>
            <a:r>
              <a:rPr lang="en-US" sz="1050" u="sng" dirty="0" smtClean="0">
                <a:hlinkClick r:id="rId5"/>
              </a:rPr>
              <a:t>Free Ear</a:t>
            </a:r>
            <a:r>
              <a:rPr lang="en-US" sz="1050" u="sng" dirty="0">
                <a:hlinkClick r:id="rId5"/>
              </a:rPr>
              <a:t> </a:t>
            </a:r>
            <a:r>
              <a:rPr lang="en-US" sz="1050" dirty="0"/>
              <a:t>(c) Wikipedia, </a:t>
            </a:r>
            <a:r>
              <a:rPr lang="en-US" sz="1050" u="sng" dirty="0">
                <a:hlinkClick r:id="rId6"/>
              </a:rPr>
              <a:t>Public </a:t>
            </a:r>
            <a:r>
              <a:rPr lang="en-US" sz="1050" u="sng" dirty="0" smtClean="0">
                <a:hlinkClick r:id="rId6"/>
              </a:rPr>
              <a:t>domain</a:t>
            </a:r>
            <a:endParaRPr lang="en-US" sz="1050" u="sng" dirty="0" smtClean="0"/>
          </a:p>
          <a:p>
            <a:r>
              <a:rPr lang="en-US" sz="1050" dirty="0"/>
              <a:t>Caption: </a:t>
            </a:r>
            <a:r>
              <a:rPr lang="en-US" sz="1050" u="sng" dirty="0" smtClean="0">
                <a:hlinkClick r:id="rId7"/>
              </a:rPr>
              <a:t>Attached </a:t>
            </a:r>
            <a:r>
              <a:rPr lang="en-US" sz="1050" u="sng" dirty="0">
                <a:hlinkClick r:id="rId7"/>
              </a:rPr>
              <a:t>Ear </a:t>
            </a:r>
            <a:r>
              <a:rPr lang="en-US" sz="1050" dirty="0"/>
              <a:t>(c) Wikipedia, </a:t>
            </a:r>
            <a:r>
              <a:rPr lang="en-US" sz="1050" u="sng" dirty="0">
                <a:hlinkClick r:id="rId6"/>
              </a:rPr>
              <a:t>Public </a:t>
            </a:r>
            <a:r>
              <a:rPr lang="en-US" sz="1050" u="sng" dirty="0" smtClean="0">
                <a:hlinkClick r:id="rId6"/>
              </a:rPr>
              <a:t>domain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13433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dirty="0"/>
              <a:t>R = round seed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r = wrinkled seed</a:t>
            </a:r>
          </a:p>
          <a:p>
            <a:pPr>
              <a:defRPr/>
            </a:pPr>
            <a:r>
              <a:rPr lang="en-US" sz="2800" dirty="0"/>
              <a:t>A homozygous round seeded plant is crossed with a homozygous </a:t>
            </a:r>
            <a:br>
              <a:rPr lang="en-US" sz="2800" dirty="0"/>
            </a:br>
            <a:r>
              <a:rPr lang="en-US" sz="2800" dirty="0"/>
              <a:t>wrinkled seeded plant. What are the genotypes of the parents? </a:t>
            </a:r>
            <a:br>
              <a:rPr lang="en-US" sz="2800" dirty="0"/>
            </a:br>
            <a:r>
              <a:rPr lang="en-US" sz="2800" dirty="0"/>
              <a:t>__________ x __________</a:t>
            </a:r>
          </a:p>
          <a:p>
            <a:pPr>
              <a:defRPr/>
            </a:pPr>
            <a:r>
              <a:rPr lang="en-US" sz="2800" dirty="0"/>
              <a:t>What percentage of the offspring will also be homozygous? ______________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3BB9ED-F9A2-4AA4-8473-4822C30DB87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66028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P = purple</a:t>
            </a:r>
          </a:p>
          <a:p>
            <a:pPr marL="0" indent="0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p = white</a:t>
            </a:r>
          </a:p>
          <a:p>
            <a:pPr marL="0" indent="0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Two plants, both heterozygous for the gene that controls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flower color are crossed. What percentage of their offspring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will have purple flowers? ______________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What percentage will have white flowers? ___________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D1D85B-9016-407F-8090-5597950D4C8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29787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Dihybrid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Crosses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Dihybrid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Cross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en-US" dirty="0"/>
              <a:t>a cross between two </a:t>
            </a:r>
            <a:r>
              <a:rPr lang="en-US" b="1" i="1" dirty="0"/>
              <a:t>true-breeding</a:t>
            </a:r>
            <a:r>
              <a:rPr lang="en-US" dirty="0"/>
              <a:t> parents that express different traits for two characteristics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dirty="0"/>
              <a:t>Consider the characteristics of seed color and seed texture for two pea plants, one has green, wrinkled seeds (</a:t>
            </a:r>
            <a:r>
              <a:rPr lang="en-US" i="1" dirty="0" err="1"/>
              <a:t>yyrr</a:t>
            </a:r>
            <a:r>
              <a:rPr lang="en-US" dirty="0"/>
              <a:t>) and another has yellow, round seeds (</a:t>
            </a:r>
            <a:r>
              <a:rPr lang="en-US" i="1" dirty="0"/>
              <a:t>YYRR</a:t>
            </a:r>
            <a:r>
              <a:rPr lang="en-US" dirty="0"/>
              <a:t>).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law of segregation </a:t>
            </a:r>
            <a:r>
              <a:rPr lang="en-US" dirty="0"/>
              <a:t>indicates that the gametes for the green/wrinkled plant all are </a:t>
            </a:r>
            <a:r>
              <a:rPr lang="en-US" i="1" dirty="0" err="1"/>
              <a:t>yr</a:t>
            </a:r>
            <a:r>
              <a:rPr lang="en-US" dirty="0"/>
              <a:t>, and the gametes for the yellow/round plant are all </a:t>
            </a:r>
            <a:r>
              <a:rPr lang="en-US" i="1" dirty="0"/>
              <a:t>YR</a:t>
            </a:r>
            <a:r>
              <a:rPr lang="en-US" dirty="0"/>
              <a:t>.</a:t>
            </a:r>
          </a:p>
          <a:p>
            <a:r>
              <a:rPr lang="en-US" dirty="0"/>
              <a:t>F1 generation of offspring all are </a:t>
            </a:r>
            <a:r>
              <a:rPr lang="en-US" i="1" dirty="0" err="1"/>
              <a:t>YyRr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485FC4-1D07-44E3-B00B-ACFDC440FDA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5570170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001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>
                <a:ea typeface="ＭＳ Ｐゴシック" panose="020B0600070205080204" pitchFamily="34" charset="-128"/>
              </a:rPr>
              <a:t>True-breeding parents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Round and Yellow are dominant traits</a:t>
            </a:r>
          </a:p>
        </p:txBody>
      </p:sp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3236913" y="3316288"/>
            <a:ext cx="17414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70C0"/>
                </a:solidFill>
              </a:rPr>
              <a:t>RRYY</a:t>
            </a:r>
            <a:endParaRPr lang="en-US" altLang="en-US" sz="4400">
              <a:solidFill>
                <a:srgbClr val="0070C0"/>
              </a:solidFill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5326063" y="3305175"/>
            <a:ext cx="1252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C00000"/>
                </a:solidFill>
              </a:rPr>
              <a:t>rryy</a:t>
            </a:r>
            <a:endParaRPr lang="en-US" altLang="en-US" sz="4400">
              <a:solidFill>
                <a:srgbClr val="C00000"/>
              </a:solidFill>
            </a:endParaRP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3340100" y="4308475"/>
            <a:ext cx="958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70C0"/>
                </a:solidFill>
              </a:rPr>
              <a:t>RY</a:t>
            </a:r>
            <a:endParaRPr lang="en-US" altLang="en-US" sz="4400">
              <a:solidFill>
                <a:srgbClr val="0070C0"/>
              </a:solidFill>
            </a:endParaRPr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5348288" y="4306888"/>
            <a:ext cx="7191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C00000"/>
                </a:solidFill>
              </a:rPr>
              <a:t>ry</a:t>
            </a:r>
            <a:endParaRPr lang="en-US" altLang="en-US" sz="4400">
              <a:solidFill>
                <a:srgbClr val="C00000"/>
              </a:solidFill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3959225" y="5449888"/>
            <a:ext cx="1501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70C0"/>
                </a:solidFill>
              </a:rPr>
              <a:t>R</a:t>
            </a:r>
            <a:r>
              <a:rPr lang="en-US" altLang="en-US" sz="4400" b="1" i="1">
                <a:solidFill>
                  <a:srgbClr val="C00000"/>
                </a:solidFill>
              </a:rPr>
              <a:t>r</a:t>
            </a:r>
            <a:r>
              <a:rPr lang="en-US" altLang="en-US" sz="4400" b="1" i="1">
                <a:solidFill>
                  <a:srgbClr val="0070C0"/>
                </a:solidFill>
              </a:rPr>
              <a:t>Y</a:t>
            </a:r>
            <a:r>
              <a:rPr lang="en-US" altLang="en-US" sz="4400" b="1" i="1">
                <a:solidFill>
                  <a:srgbClr val="C00000"/>
                </a:solidFill>
              </a:rPr>
              <a:t>y</a:t>
            </a:r>
            <a:endParaRPr lang="en-US" altLang="en-US" sz="4400">
              <a:solidFill>
                <a:srgbClr val="C00000"/>
              </a:solidFill>
            </a:endParaRP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1143000" y="3316288"/>
            <a:ext cx="162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/>
              <a:t>Parents:</a:t>
            </a:r>
            <a:endParaRPr lang="en-US" altLang="en-US"/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1174750" y="4308475"/>
            <a:ext cx="178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/>
              <a:t>Gametes:</a:t>
            </a:r>
            <a:endParaRPr lang="en-US" altLang="en-US"/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174625" y="5468938"/>
            <a:ext cx="281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/>
              <a:t>F1 Generation:</a:t>
            </a:r>
            <a:endParaRPr lang="en-US" altLang="en-US"/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4462463" y="4308475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/>
              <a:t>x</a:t>
            </a:r>
            <a:endParaRPr lang="en-US" altLang="en-US" sz="4400"/>
          </a:p>
        </p:txBody>
      </p:sp>
      <p:sp>
        <p:nvSpPr>
          <p:cNvPr id="55308" name="Rectangle 18"/>
          <p:cNvSpPr>
            <a:spLocks noChangeArrowheads="1"/>
          </p:cNvSpPr>
          <p:nvPr/>
        </p:nvSpPr>
        <p:spPr bwMode="auto">
          <a:xfrm>
            <a:off x="2771775" y="2247900"/>
            <a:ext cx="2027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Round yellow seeds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55309" name="Rectangle 19"/>
          <p:cNvSpPr>
            <a:spLocks noChangeArrowheads="1"/>
          </p:cNvSpPr>
          <p:nvPr/>
        </p:nvSpPr>
        <p:spPr bwMode="auto">
          <a:xfrm>
            <a:off x="5272088" y="2130425"/>
            <a:ext cx="1390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Wrinkled green seeds</a:t>
            </a:r>
          </a:p>
        </p:txBody>
      </p:sp>
      <p:sp>
        <p:nvSpPr>
          <p:cNvPr id="55310" name="Rectangle 22"/>
          <p:cNvSpPr>
            <a:spLocks noChangeArrowheads="1"/>
          </p:cNvSpPr>
          <p:nvPr/>
        </p:nvSpPr>
        <p:spPr bwMode="auto">
          <a:xfrm>
            <a:off x="5360988" y="5638800"/>
            <a:ext cx="3805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round yellow seeds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55311" name="Rectangle 1"/>
          <p:cNvSpPr>
            <a:spLocks noChangeArrowheads="1"/>
          </p:cNvSpPr>
          <p:nvPr/>
        </p:nvSpPr>
        <p:spPr bwMode="auto">
          <a:xfrm>
            <a:off x="6773863" y="3438525"/>
            <a:ext cx="1042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diploid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6734175" y="4370388"/>
            <a:ext cx="1122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haploid</a:t>
            </a:r>
          </a:p>
        </p:txBody>
      </p:sp>
      <p:sp>
        <p:nvSpPr>
          <p:cNvPr id="55313" name="Title 1"/>
          <p:cNvSpPr txBox="1">
            <a:spLocks/>
          </p:cNvSpPr>
          <p:nvPr/>
        </p:nvSpPr>
        <p:spPr bwMode="auto">
          <a:xfrm>
            <a:off x="457200" y="1905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  <p:sp>
        <p:nvSpPr>
          <p:cNvPr id="2" name="Rectangle 1"/>
          <p:cNvSpPr/>
          <p:nvPr/>
        </p:nvSpPr>
        <p:spPr>
          <a:xfrm>
            <a:off x="730202" y="3939143"/>
            <a:ext cx="203209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Law of segregation 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2762298" y="3939143"/>
            <a:ext cx="57780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00457" y="4132818"/>
            <a:ext cx="493618" cy="255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25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16" r="14512" b="66194"/>
          <a:stretch/>
        </p:blipFill>
        <p:spPr>
          <a:xfrm>
            <a:off x="2590632" y="1388686"/>
            <a:ext cx="6112042" cy="2637172"/>
          </a:xfrm>
          <a:prstGeom prst="rect">
            <a:avLst/>
          </a:prstGeom>
        </p:spPr>
      </p:pic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841225-A1BB-4043-8AB5-724F50B44DD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6324" name="Rectangle 10"/>
          <p:cNvSpPr>
            <a:spLocks noChangeArrowheads="1"/>
          </p:cNvSpPr>
          <p:nvPr/>
        </p:nvSpPr>
        <p:spPr bwMode="auto">
          <a:xfrm>
            <a:off x="168023" y="2093519"/>
            <a:ext cx="1770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P Generation</a:t>
            </a:r>
            <a:endParaRPr lang="en-US" altLang="en-US" sz="2000" dirty="0"/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3082975" y="2808047"/>
            <a:ext cx="50165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70C0"/>
                </a:solidFill>
              </a:rPr>
              <a:t>RY</a:t>
            </a:r>
            <a:endParaRPr lang="en-US" altLang="en-US" sz="1800" dirty="0">
              <a:solidFill>
                <a:srgbClr val="0070C0"/>
              </a:solidFill>
            </a:endParaRPr>
          </a:p>
        </p:txBody>
      </p:sp>
      <p:sp>
        <p:nvSpPr>
          <p:cNvPr id="56326" name="Rectangle 2"/>
          <p:cNvSpPr>
            <a:spLocks noChangeArrowheads="1"/>
          </p:cNvSpPr>
          <p:nvPr/>
        </p:nvSpPr>
        <p:spPr bwMode="auto">
          <a:xfrm>
            <a:off x="5080268" y="2804277"/>
            <a:ext cx="403225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C00000"/>
                </a:solidFill>
              </a:rPr>
              <a:t>ry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56327" name="Rectangle 3"/>
          <p:cNvSpPr>
            <a:spLocks noChangeArrowheads="1"/>
          </p:cNvSpPr>
          <p:nvPr/>
        </p:nvSpPr>
        <p:spPr bwMode="auto">
          <a:xfrm>
            <a:off x="3848100" y="3840914"/>
            <a:ext cx="72390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70C0"/>
                </a:solidFill>
              </a:rPr>
              <a:t>R</a:t>
            </a:r>
            <a:r>
              <a:rPr lang="en-US" altLang="en-US" sz="1800" b="1" i="1" dirty="0" err="1">
                <a:solidFill>
                  <a:srgbClr val="C00000"/>
                </a:solidFill>
              </a:rPr>
              <a:t>r</a:t>
            </a:r>
            <a:r>
              <a:rPr lang="en-US" altLang="en-US" sz="1800" b="1" i="1" dirty="0" err="1">
                <a:solidFill>
                  <a:srgbClr val="0070C0"/>
                </a:solidFill>
              </a:rPr>
              <a:t>Y</a:t>
            </a:r>
            <a:r>
              <a:rPr lang="en-US" altLang="en-US" sz="1800" b="1" i="1" dirty="0" err="1">
                <a:solidFill>
                  <a:srgbClr val="C00000"/>
                </a:solidFill>
              </a:rPr>
              <a:t>y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56328" name="Rectangle 4"/>
          <p:cNvSpPr>
            <a:spLocks noChangeArrowheads="1"/>
          </p:cNvSpPr>
          <p:nvPr/>
        </p:nvSpPr>
        <p:spPr bwMode="auto">
          <a:xfrm>
            <a:off x="3333800" y="4141924"/>
            <a:ext cx="3438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round yellow seeds</a:t>
            </a:r>
          </a:p>
        </p:txBody>
      </p:sp>
      <p:sp>
        <p:nvSpPr>
          <p:cNvPr id="56329" name="Rectangle 10"/>
          <p:cNvSpPr>
            <a:spLocks noChangeArrowheads="1"/>
          </p:cNvSpPr>
          <p:nvPr/>
        </p:nvSpPr>
        <p:spPr bwMode="auto">
          <a:xfrm>
            <a:off x="1732012" y="2789195"/>
            <a:ext cx="135096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Gametes:</a:t>
            </a:r>
            <a:endParaRPr lang="en-US" altLang="en-US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1905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8023" y="3292984"/>
            <a:ext cx="1907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F1 Generation</a:t>
            </a:r>
            <a:endParaRPr lang="en-US" alt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96974" y="4945857"/>
            <a:ext cx="7889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Law of segregation: </a:t>
            </a:r>
            <a:r>
              <a:rPr lang="en-US" sz="2000" dirty="0"/>
              <a:t>gametes for the green/wrinkled plant all are </a:t>
            </a:r>
            <a:r>
              <a:rPr lang="en-US" sz="2000" b="1" i="1" dirty="0" err="1"/>
              <a:t>yr</a:t>
            </a:r>
            <a:r>
              <a:rPr lang="en-US" sz="2000" dirty="0"/>
              <a:t>, and the gametes for the yellow/round plant are all </a:t>
            </a:r>
            <a:r>
              <a:rPr lang="en-US" sz="2000" b="1" i="1" dirty="0"/>
              <a:t>YR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F1 generation of offspring all are </a:t>
            </a:r>
            <a:r>
              <a:rPr lang="en-US" sz="2000" i="1" dirty="0" err="1"/>
              <a:t>YyRr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820027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"/>
            <a:ext cx="8229600" cy="2514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Now </a:t>
            </a:r>
            <a:r>
              <a:rPr lang="en-US" sz="3600" b="1" dirty="0">
                <a:ea typeface="+mn-ea"/>
                <a:cs typeface="+mn-cs"/>
              </a:rPr>
              <a:t>self-fertilize</a:t>
            </a:r>
            <a:r>
              <a:rPr lang="en-US" sz="3600" dirty="0">
                <a:ea typeface="+mn-ea"/>
                <a:cs typeface="+mn-cs"/>
              </a:rPr>
              <a:t> the </a:t>
            </a:r>
            <a:r>
              <a:rPr lang="en-US" sz="3600" b="1" dirty="0">
                <a:solidFill>
                  <a:srgbClr val="0070C0"/>
                </a:solidFill>
                <a:ea typeface="+mn-ea"/>
                <a:cs typeface="+mn-cs"/>
              </a:rPr>
              <a:t>F</a:t>
            </a:r>
            <a:r>
              <a:rPr lang="en-US" sz="3600" b="1" baseline="-25000" dirty="0">
                <a:solidFill>
                  <a:srgbClr val="0070C0"/>
                </a:solidFill>
                <a:ea typeface="+mn-ea"/>
                <a:cs typeface="+mn-cs"/>
              </a:rPr>
              <a:t>1</a:t>
            </a:r>
            <a:r>
              <a:rPr lang="en-US" sz="3600" b="1" dirty="0">
                <a:solidFill>
                  <a:srgbClr val="0070C0"/>
                </a:solidFill>
                <a:ea typeface="+mn-ea"/>
                <a:cs typeface="+mn-cs"/>
              </a:rPr>
              <a:t> generation </a:t>
            </a:r>
          </a:p>
          <a:p>
            <a:pPr marL="0" indent="0" eaLnBrk="1" hangingPunct="1">
              <a:buFontTx/>
              <a:buNone/>
              <a:defRPr/>
            </a:pPr>
            <a:endParaRPr lang="en-US" sz="3600" dirty="0">
              <a:ea typeface="+mn-ea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b="1" i="1" dirty="0">
                <a:ea typeface="+mn-ea"/>
                <a:cs typeface="+mn-cs"/>
              </a:rPr>
              <a:t>RrYy</a:t>
            </a:r>
            <a:r>
              <a:rPr lang="en-US" sz="2800" b="1" dirty="0">
                <a:ea typeface="+mn-ea"/>
                <a:cs typeface="+mn-cs"/>
              </a:rPr>
              <a:t>  x  </a:t>
            </a:r>
            <a:r>
              <a:rPr lang="en-US" sz="2800" b="1" i="1" dirty="0" err="1">
                <a:ea typeface="+mn-ea"/>
                <a:cs typeface="+mn-cs"/>
              </a:rPr>
              <a:t>RrYy</a:t>
            </a:r>
            <a:endParaRPr lang="en-US" sz="2800" b="1" i="1" dirty="0">
              <a:ea typeface="+mn-ea"/>
              <a:cs typeface="+mn-cs"/>
            </a:endParaRP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99FD57-F48B-475D-A592-1082C8614AC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685800" y="2957513"/>
            <a:ext cx="3268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RY, Ry, rY or ry</a:t>
            </a:r>
          </a:p>
        </p:txBody>
      </p:sp>
      <p:sp>
        <p:nvSpPr>
          <p:cNvPr id="57349" name="TextBox 1"/>
          <p:cNvSpPr txBox="1">
            <a:spLocks noChangeArrowheads="1"/>
          </p:cNvSpPr>
          <p:nvPr/>
        </p:nvSpPr>
        <p:spPr bwMode="auto">
          <a:xfrm>
            <a:off x="5029200" y="2984500"/>
            <a:ext cx="3268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RY, Ry, rY or 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24163" y="21463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33963" y="21463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352" name="TextBox 1"/>
          <p:cNvSpPr txBox="1">
            <a:spLocks noChangeArrowheads="1"/>
          </p:cNvSpPr>
          <p:nvPr/>
        </p:nvSpPr>
        <p:spPr bwMode="auto">
          <a:xfrm>
            <a:off x="414338" y="24336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Gametes:</a:t>
            </a:r>
          </a:p>
        </p:txBody>
      </p:sp>
      <p:sp>
        <p:nvSpPr>
          <p:cNvPr id="57354" name="Rectangle 1"/>
          <p:cNvSpPr>
            <a:spLocks noChangeArrowheads="1"/>
          </p:cNvSpPr>
          <p:nvPr/>
        </p:nvSpPr>
        <p:spPr bwMode="auto">
          <a:xfrm>
            <a:off x="6774422" y="1180098"/>
            <a:ext cx="2336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R is Round (dominant)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r is wrinkled (recessive)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Y is Yellow (dominant)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y is green (recessive)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562" y="3843496"/>
            <a:ext cx="8416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LiberationSerif"/>
              </a:rPr>
              <a:t>For the F2 Generation</a:t>
            </a:r>
            <a:r>
              <a:rPr lang="en-US" dirty="0">
                <a:latin typeface="LiberationSerif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iberationSerif"/>
              </a:rPr>
              <a:t>Law of segregation</a:t>
            </a:r>
            <a:r>
              <a:rPr lang="en-US" dirty="0">
                <a:latin typeface="LiberationSerif"/>
              </a:rPr>
              <a:t>: requires that each gamete receive either an </a:t>
            </a:r>
            <a:r>
              <a:rPr lang="en-US" i="1" dirty="0">
                <a:latin typeface="LiberationSerif,Italic"/>
              </a:rPr>
              <a:t>R </a:t>
            </a:r>
            <a:r>
              <a:rPr lang="en-US" dirty="0">
                <a:latin typeface="LiberationSerif"/>
              </a:rPr>
              <a:t>allele or an </a:t>
            </a:r>
            <a:r>
              <a:rPr lang="en-US" i="1" dirty="0">
                <a:latin typeface="LiberationSerif,Italic"/>
              </a:rPr>
              <a:t>r </a:t>
            </a:r>
            <a:r>
              <a:rPr lang="en-US" dirty="0">
                <a:latin typeface="LiberationSerif"/>
              </a:rPr>
              <a:t>allele along with either a </a:t>
            </a:r>
            <a:r>
              <a:rPr lang="en-US" i="1" dirty="0">
                <a:latin typeface="LiberationSerif,Italic"/>
              </a:rPr>
              <a:t>Y </a:t>
            </a:r>
            <a:r>
              <a:rPr lang="en-US" dirty="0">
                <a:latin typeface="LiberationSerif"/>
              </a:rPr>
              <a:t>allele or a </a:t>
            </a:r>
            <a:r>
              <a:rPr lang="en-US" i="1" dirty="0">
                <a:latin typeface="LiberationSerif,Italic"/>
              </a:rPr>
              <a:t>y </a:t>
            </a:r>
            <a:r>
              <a:rPr lang="en-US" dirty="0">
                <a:latin typeface="LiberationSerif"/>
              </a:rPr>
              <a:t>allele. </a:t>
            </a:r>
          </a:p>
          <a:p>
            <a:endParaRPr lang="en-US" dirty="0">
              <a:latin typeface="Liberation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iberationSerif"/>
              </a:rPr>
              <a:t>Law of independent assortment</a:t>
            </a:r>
            <a:r>
              <a:rPr lang="en-US" dirty="0">
                <a:latin typeface="LiberationSerif"/>
              </a:rPr>
              <a:t>: states that a gamete into which an </a:t>
            </a:r>
            <a:r>
              <a:rPr lang="en-US" i="1" dirty="0">
                <a:latin typeface="LiberationSerif,Italic"/>
              </a:rPr>
              <a:t>r </a:t>
            </a:r>
            <a:r>
              <a:rPr lang="en-US" dirty="0">
                <a:latin typeface="LiberationSerif"/>
              </a:rPr>
              <a:t>allele sorted would be </a:t>
            </a:r>
            <a:r>
              <a:rPr lang="en-US" b="1" i="1" dirty="0">
                <a:latin typeface="LiberationSerif"/>
              </a:rPr>
              <a:t>equally likely </a:t>
            </a:r>
            <a:r>
              <a:rPr lang="en-US" dirty="0">
                <a:latin typeface="LiberationSerif"/>
              </a:rPr>
              <a:t>to contain either a </a:t>
            </a:r>
            <a:r>
              <a:rPr lang="en-US" i="1" dirty="0">
                <a:latin typeface="LiberationSerif,Italic"/>
              </a:rPr>
              <a:t>Y </a:t>
            </a:r>
            <a:r>
              <a:rPr lang="en-US" dirty="0">
                <a:latin typeface="LiberationSerif"/>
              </a:rPr>
              <a:t>allele or a </a:t>
            </a:r>
            <a:r>
              <a:rPr lang="en-US" i="1" dirty="0">
                <a:latin typeface="LiberationSerif,Italic"/>
              </a:rPr>
              <a:t>y </a:t>
            </a:r>
            <a:r>
              <a:rPr lang="en-US" dirty="0">
                <a:latin typeface="LiberationSerif"/>
              </a:rPr>
              <a:t>allele. </a:t>
            </a:r>
          </a:p>
          <a:p>
            <a:endParaRPr lang="en-US" dirty="0">
              <a:latin typeface="Liberation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berationSerif"/>
              </a:rPr>
              <a:t>Thus, there are four equally likely gametes that can be formed when the </a:t>
            </a:r>
            <a:r>
              <a:rPr lang="en-US" i="1" dirty="0" err="1">
                <a:latin typeface="LiberationSerif,Italic"/>
              </a:rPr>
              <a:t>YyRr</a:t>
            </a:r>
            <a:r>
              <a:rPr lang="en-US" i="1" dirty="0">
                <a:latin typeface="LiberationSerif,Italic"/>
              </a:rPr>
              <a:t> </a:t>
            </a:r>
            <a:r>
              <a:rPr lang="en-US" dirty="0">
                <a:latin typeface="LiberationSerif"/>
              </a:rPr>
              <a:t>heterozygote is self-crossed, as follows: </a:t>
            </a:r>
            <a:r>
              <a:rPr lang="en-US" i="1" dirty="0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</a:t>
            </a:r>
            <a:r>
              <a:rPr lang="en-US" i="1" dirty="0" err="1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</a:t>
            </a:r>
            <a:r>
              <a:rPr lang="en-US" i="1" dirty="0" err="1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and </a:t>
            </a:r>
            <a:r>
              <a:rPr lang="en-US" i="1" dirty="0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7658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136660" y="744538"/>
            <a:ext cx="3263363" cy="5121275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200" b="1" i="1" dirty="0">
                <a:ea typeface="+mn-ea"/>
                <a:cs typeface="+mn-cs"/>
              </a:rPr>
              <a:t>F</a:t>
            </a:r>
            <a:r>
              <a:rPr lang="en-US" sz="3200" b="1" i="1" baseline="-25000" dirty="0">
                <a:ea typeface="+mn-ea"/>
                <a:cs typeface="+mn-cs"/>
              </a:rPr>
              <a:t>1</a:t>
            </a:r>
            <a:r>
              <a:rPr lang="en-US" sz="3200" b="1" i="1" dirty="0">
                <a:ea typeface="+mn-ea"/>
                <a:cs typeface="+mn-cs"/>
              </a:rPr>
              <a:t> x F</a:t>
            </a:r>
            <a:r>
              <a:rPr lang="en-US" sz="3200" b="1" i="1" baseline="-25000" dirty="0">
                <a:ea typeface="+mn-ea"/>
                <a:cs typeface="+mn-cs"/>
              </a:rPr>
              <a:t>1</a:t>
            </a:r>
            <a:r>
              <a:rPr lang="en-US" sz="3200" b="1" i="1" dirty="0">
                <a:ea typeface="+mn-ea"/>
                <a:cs typeface="+mn-cs"/>
              </a:rPr>
              <a:t> =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3200" b="1" i="1" dirty="0" err="1">
                <a:ea typeface="+mn-ea"/>
                <a:cs typeface="+mn-cs"/>
              </a:rPr>
              <a:t>RrYy</a:t>
            </a:r>
            <a:r>
              <a:rPr lang="en-US" sz="3200" b="1" dirty="0">
                <a:ea typeface="+mn-ea"/>
                <a:cs typeface="+mn-cs"/>
              </a:rPr>
              <a:t>  x  </a:t>
            </a:r>
            <a:r>
              <a:rPr lang="en-US" sz="3200" b="1" i="1" dirty="0" err="1">
                <a:ea typeface="+mn-ea"/>
                <a:cs typeface="+mn-cs"/>
              </a:rPr>
              <a:t>RrYy</a:t>
            </a:r>
            <a:endParaRPr lang="en-US" sz="3200" b="1" i="1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600" dirty="0">
                <a:ea typeface="+mn-ea"/>
                <a:cs typeface="+mn-cs"/>
              </a:rPr>
              <a:t>The F</a:t>
            </a:r>
            <a:r>
              <a:rPr lang="en-US" sz="2600" baseline="-25000" dirty="0">
                <a:ea typeface="+mn-ea"/>
                <a:cs typeface="+mn-cs"/>
              </a:rPr>
              <a:t>2</a:t>
            </a:r>
            <a:r>
              <a:rPr lang="en-US" sz="2600" dirty="0">
                <a:ea typeface="+mn-ea"/>
                <a:cs typeface="+mn-cs"/>
              </a:rPr>
              <a:t> generation shows all four phenotypes </a:t>
            </a:r>
          </a:p>
          <a:p>
            <a:pPr eaLnBrk="1" hangingPunct="1">
              <a:defRPr/>
            </a:pPr>
            <a:r>
              <a:rPr lang="en-US" sz="2600" b="1" dirty="0"/>
              <a:t>F2 Ratio:</a:t>
            </a:r>
          </a:p>
          <a:p>
            <a:pPr lvl="1" eaLnBrk="1" hangingPunct="1">
              <a:defRPr/>
            </a:pPr>
            <a:r>
              <a:rPr lang="en-US" sz="2600" b="1" dirty="0">
                <a:solidFill>
                  <a:srgbClr val="0070C0"/>
                </a:solidFill>
              </a:rPr>
              <a:t>9:3:3:1</a:t>
            </a:r>
          </a:p>
          <a:p>
            <a:pPr lvl="1" eaLnBrk="1" hangingPunct="1">
              <a:defRPr/>
            </a:pPr>
            <a:r>
              <a:rPr lang="en-US" sz="2600" dirty="0"/>
              <a:t>9 Round Yellow</a:t>
            </a:r>
          </a:p>
          <a:p>
            <a:pPr lvl="1" eaLnBrk="1" hangingPunct="1">
              <a:defRPr/>
            </a:pPr>
            <a:r>
              <a:rPr lang="en-US" sz="2600" dirty="0"/>
              <a:t>3 Round green</a:t>
            </a:r>
          </a:p>
          <a:p>
            <a:pPr lvl="1" eaLnBrk="1" hangingPunct="1">
              <a:defRPr/>
            </a:pPr>
            <a:r>
              <a:rPr lang="en-US" sz="2600" dirty="0"/>
              <a:t>3 wrinkled Yellow</a:t>
            </a:r>
          </a:p>
          <a:p>
            <a:pPr lvl="1" eaLnBrk="1" hangingPunct="1">
              <a:defRPr/>
            </a:pPr>
            <a:r>
              <a:rPr lang="en-US" sz="2600" dirty="0"/>
              <a:t>1 wrinkled green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220C4E-487A-4D72-8DCA-E2B423D9552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69" y="744538"/>
            <a:ext cx="5640531" cy="49726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905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2087202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57200" y="679450"/>
            <a:ext cx="8686800" cy="9906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We will cross F1 (</a:t>
            </a:r>
            <a:r>
              <a:rPr lang="en-US" altLang="en-US" sz="3200" b="1" dirty="0" err="1">
                <a:ea typeface="ＭＳ Ｐゴシック" panose="020B0600070205080204" pitchFamily="34" charset="-128"/>
              </a:rPr>
              <a:t>RrYy</a:t>
            </a:r>
            <a:r>
              <a:rPr lang="en-US" altLang="en-US" sz="3200" dirty="0">
                <a:ea typeface="ＭＳ Ｐゴシック" panose="020B0600070205080204" pitchFamily="34" charset="-128"/>
              </a:rPr>
              <a:t>  x </a:t>
            </a:r>
            <a:r>
              <a:rPr lang="en-US" altLang="en-US" sz="3200" b="1" dirty="0" err="1">
                <a:ea typeface="ＭＳ Ｐゴシック" panose="020B0600070205080204" pitchFamily="34" charset="-128"/>
              </a:rPr>
              <a:t>RrYy</a:t>
            </a:r>
            <a:r>
              <a:rPr lang="en-US" altLang="en-US" sz="3200" dirty="0">
                <a:ea typeface="ＭＳ Ｐゴシック" panose="020B0600070205080204" pitchFamily="34" charset="-128"/>
              </a:rPr>
              <a:t>) to get F2</a:t>
            </a:r>
          </a:p>
          <a:p>
            <a:pPr marL="0" indent="0"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What gametes will each parent produce?</a:t>
            </a:r>
          </a:p>
          <a:p>
            <a:pPr marL="0" indent="0">
              <a:buFontTx/>
              <a:buNone/>
            </a:pPr>
            <a:r>
              <a:rPr lang="en-US" altLang="en-US" sz="3200" b="1" dirty="0">
                <a:ea typeface="ＭＳ Ｐゴシック" panose="020B0600070205080204" pitchFamily="34" charset="-128"/>
              </a:rPr>
              <a:t>For a </a:t>
            </a:r>
            <a:r>
              <a:rPr lang="en-US" altLang="en-US" sz="3200" b="1" dirty="0" err="1">
                <a:ea typeface="ＭＳ Ｐゴシック" panose="020B0600070205080204" pitchFamily="34" charset="-128"/>
              </a:rPr>
              <a:t>dihybrid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, we can look at each gene pair separately</a:t>
            </a:r>
          </a:p>
          <a:p>
            <a:pPr marL="0" indent="0">
              <a:buFontTx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grpSp>
        <p:nvGrpSpPr>
          <p:cNvPr id="59395" name="Group 4"/>
          <p:cNvGrpSpPr>
            <a:grpSpLocks/>
          </p:cNvGrpSpPr>
          <p:nvPr/>
        </p:nvGrpSpPr>
        <p:grpSpPr bwMode="auto">
          <a:xfrm>
            <a:off x="838200" y="4495800"/>
            <a:ext cx="2209800" cy="1770063"/>
            <a:chOff x="4953000" y="4191000"/>
            <a:chExt cx="2895600" cy="2133600"/>
          </a:xfrm>
        </p:grpSpPr>
        <p:sp>
          <p:nvSpPr>
            <p:cNvPr id="6" name="Rectangle 5"/>
            <p:cNvSpPr/>
            <p:nvPr/>
          </p:nvSpPr>
          <p:spPr>
            <a:xfrm>
              <a:off x="4953000" y="4191000"/>
              <a:ext cx="1447800" cy="10677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800" y="4191000"/>
              <a:ext cx="1447800" cy="10677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3000" y="5258756"/>
              <a:ext cx="1447800" cy="10658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5258756"/>
              <a:ext cx="1447800" cy="10658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9396" name="Group 19"/>
          <p:cNvGrpSpPr>
            <a:grpSpLocks/>
          </p:cNvGrpSpPr>
          <p:nvPr/>
        </p:nvGrpSpPr>
        <p:grpSpPr bwMode="auto">
          <a:xfrm>
            <a:off x="5253038" y="4495800"/>
            <a:ext cx="2209800" cy="1770063"/>
            <a:chOff x="4953000" y="4191000"/>
            <a:chExt cx="2895600" cy="2133600"/>
          </a:xfrm>
        </p:grpSpPr>
        <p:sp>
          <p:nvSpPr>
            <p:cNvPr id="21" name="Rectangle 20"/>
            <p:cNvSpPr/>
            <p:nvPr/>
          </p:nvSpPr>
          <p:spPr>
            <a:xfrm>
              <a:off x="4953000" y="4191000"/>
              <a:ext cx="1447800" cy="10677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00800" y="4191000"/>
              <a:ext cx="1447800" cy="10677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3000" y="5258756"/>
              <a:ext cx="1447800" cy="10658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00800" y="5258756"/>
              <a:ext cx="1447800" cy="10658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9397" name="Rectangle 24"/>
          <p:cNvSpPr>
            <a:spLocks noChangeArrowheads="1"/>
          </p:cNvSpPr>
          <p:nvPr/>
        </p:nvSpPr>
        <p:spPr bwMode="auto">
          <a:xfrm>
            <a:off x="5773738" y="3287713"/>
            <a:ext cx="1344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Yy x Yy</a:t>
            </a:r>
          </a:p>
        </p:txBody>
      </p:sp>
      <p:sp>
        <p:nvSpPr>
          <p:cNvPr id="59398" name="Rectangle 25"/>
          <p:cNvSpPr>
            <a:spLocks noChangeArrowheads="1"/>
          </p:cNvSpPr>
          <p:nvPr/>
        </p:nvSpPr>
        <p:spPr bwMode="auto">
          <a:xfrm>
            <a:off x="1304925" y="3275013"/>
            <a:ext cx="1552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Rr x Rr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1905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4254177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931863" y="685800"/>
            <a:ext cx="651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</a:rPr>
              <a:t>		RrYy x RrYy</a:t>
            </a:r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990600" y="1676400"/>
            <a:ext cx="754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Rr x Rr = ¼ RR: ½ Rr: ¼ rr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Yy x Yy = ¼ YY: ½ Yy: ¼ yy</a:t>
            </a:r>
          </a:p>
        </p:txBody>
      </p:sp>
      <p:cxnSp>
        <p:nvCxnSpPr>
          <p:cNvPr id="43019" name="Straight Arrow Connector 43018"/>
          <p:cNvCxnSpPr/>
          <p:nvPr/>
        </p:nvCxnSpPr>
        <p:spPr>
          <a:xfrm>
            <a:off x="3657600" y="2257425"/>
            <a:ext cx="228600" cy="1095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657600" y="2290763"/>
            <a:ext cx="1447800" cy="1062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657600" y="2290763"/>
            <a:ext cx="2590800" cy="1062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4038600" y="2195513"/>
            <a:ext cx="723900" cy="1157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762500" y="2195513"/>
            <a:ext cx="495300" cy="1157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762500" y="2195513"/>
            <a:ext cx="1638300" cy="1157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4191000" y="2257425"/>
            <a:ext cx="1752600" cy="109537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5410200" y="2290763"/>
            <a:ext cx="533400" cy="106203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943600" y="2290763"/>
            <a:ext cx="533400" cy="106203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429" name="TextBox 1"/>
          <p:cNvSpPr txBox="1">
            <a:spLocks noChangeArrowheads="1"/>
          </p:cNvSpPr>
          <p:nvPr/>
        </p:nvSpPr>
        <p:spPr bwMode="auto">
          <a:xfrm>
            <a:off x="903288" y="4572000"/>
            <a:ext cx="651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</a:rPr>
              <a:t>		Just Multiply!</a:t>
            </a:r>
          </a:p>
        </p:txBody>
      </p:sp>
    </p:spTree>
    <p:extLst>
      <p:ext uri="{BB962C8B-B14F-4D97-AF65-F5344CB8AC3E}">
        <p14:creationId xmlns:p14="http://schemas.microsoft.com/office/powerpoint/2010/main" val="53427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882"/>
            <a:ext cx="8382000" cy="659649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ea typeface="ＭＳ Ｐゴシック" pitchFamily="34" charset="-128"/>
              </a:rPr>
              <a:t>Some Terminology</a:t>
            </a:r>
            <a:r>
              <a:rPr lang="en-US" altLang="en-US" sz="2800" u="sng" dirty="0"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Cross-fertilize</a:t>
            </a:r>
            <a:r>
              <a:rPr lang="en-US" altLang="en-US" sz="2800" dirty="0">
                <a:ea typeface="ＭＳ Ｐゴシック" pitchFamily="34" charset="-128"/>
              </a:rPr>
              <a:t>: male and female gametes from </a:t>
            </a:r>
            <a:r>
              <a:rPr lang="en-US" altLang="en-US" sz="2800" b="1" i="1" dirty="0">
                <a:ea typeface="ＭＳ Ｐゴシック" pitchFamily="34" charset="-128"/>
              </a:rPr>
              <a:t>different</a:t>
            </a:r>
            <a:r>
              <a:rPr lang="en-US" altLang="en-US" sz="2800" dirty="0">
                <a:ea typeface="ＭＳ Ｐゴシック" pitchFamily="34" charset="-128"/>
              </a:rPr>
              <a:t> flowers/plant used to make zygote (pea)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Self-fertilize</a:t>
            </a:r>
            <a:r>
              <a:rPr lang="en-US" altLang="en-US" sz="2800" dirty="0">
                <a:ea typeface="ＭＳ Ｐゴシック" pitchFamily="34" charset="-128"/>
              </a:rPr>
              <a:t>: male and female gametes from one flower/plant used to make zygote (pea)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True-breeding:</a:t>
            </a:r>
            <a:r>
              <a:rPr lang="en-US" altLang="en-US" sz="2800" dirty="0">
                <a:ea typeface="ＭＳ Ｐゴシック" pitchFamily="34" charset="-128"/>
              </a:rPr>
              <a:t> offspring produced by self fertilization look like parent (purple flower plant make more purple colored plants).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Reciprocal cross</a:t>
            </a:r>
            <a:r>
              <a:rPr lang="en-US" altLang="en-US" sz="2800" dirty="0">
                <a:ea typeface="ＭＳ Ｐゴシック" pitchFamily="34" charset="-128"/>
              </a:rPr>
              <a:t>: switching the order of plants that pollen is taken from to fertilize another plant. 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505C7E-0A6D-4192-9D7C-6949E379E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2040589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 bwMode="auto">
          <a:xfrm>
            <a:off x="6154738" y="1176338"/>
            <a:ext cx="2760662" cy="32702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87313" y="584200"/>
            <a:ext cx="8828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Rr x Rr = ¼ RR: ½ Rr: ¼ rr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Yy x Yy = ¼ YY: ½ Yy: ¼ yy</a:t>
            </a:r>
          </a:p>
        </p:txBody>
      </p:sp>
      <p:sp>
        <p:nvSpPr>
          <p:cNvPr id="61444" name="Rectangle 1"/>
          <p:cNvSpPr>
            <a:spLocks noChangeArrowheads="1"/>
          </p:cNvSpPr>
          <p:nvPr/>
        </p:nvSpPr>
        <p:spPr bwMode="auto">
          <a:xfrm>
            <a:off x="112713" y="2270125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¼ RR</a:t>
            </a:r>
            <a:endParaRPr lang="en-US" altLang="en-US" sz="2400"/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207963" y="3846513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2/4 Rr</a:t>
            </a:r>
            <a:endParaRPr lang="en-US" altLang="en-US" sz="2400"/>
          </a:p>
        </p:txBody>
      </p:sp>
      <p:sp>
        <p:nvSpPr>
          <p:cNvPr id="61446" name="Rectangle 13"/>
          <p:cNvSpPr>
            <a:spLocks noChangeArrowheads="1"/>
          </p:cNvSpPr>
          <p:nvPr/>
        </p:nvSpPr>
        <p:spPr bwMode="auto">
          <a:xfrm>
            <a:off x="207963" y="5757863"/>
            <a:ext cx="76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¼ rr</a:t>
            </a:r>
            <a:endParaRPr lang="en-US" altLang="en-US" sz="2400"/>
          </a:p>
        </p:txBody>
      </p:sp>
      <p:sp>
        <p:nvSpPr>
          <p:cNvPr id="61447" name="Rectangle 14"/>
          <p:cNvSpPr>
            <a:spLocks noChangeArrowheads="1"/>
          </p:cNvSpPr>
          <p:nvPr/>
        </p:nvSpPr>
        <p:spPr bwMode="auto">
          <a:xfrm>
            <a:off x="1449388" y="1747838"/>
            <a:ext cx="931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¼ YY</a:t>
            </a:r>
            <a:endParaRPr lang="en-US" altLang="en-US" sz="2400"/>
          </a:p>
        </p:txBody>
      </p:sp>
      <p:sp>
        <p:nvSpPr>
          <p:cNvPr id="61448" name="Rectangle 15"/>
          <p:cNvSpPr>
            <a:spLocks noChangeArrowheads="1"/>
          </p:cNvSpPr>
          <p:nvPr/>
        </p:nvSpPr>
        <p:spPr bwMode="auto">
          <a:xfrm>
            <a:off x="1449388" y="2270125"/>
            <a:ext cx="106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2/4 Yy</a:t>
            </a:r>
            <a:endParaRPr lang="en-US" altLang="en-US" sz="2400"/>
          </a:p>
        </p:txBody>
      </p:sp>
      <p:sp>
        <p:nvSpPr>
          <p:cNvPr id="61449" name="Rectangle 17"/>
          <p:cNvSpPr>
            <a:spLocks noChangeArrowheads="1"/>
          </p:cNvSpPr>
          <p:nvPr/>
        </p:nvSpPr>
        <p:spPr bwMode="auto">
          <a:xfrm>
            <a:off x="1484313" y="2786063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¼ yy</a:t>
            </a:r>
            <a:endParaRPr lang="en-US" altLang="en-US" sz="2400"/>
          </a:p>
        </p:txBody>
      </p:sp>
      <p:cxnSp>
        <p:nvCxnSpPr>
          <p:cNvPr id="5" name="Straight Connector 4"/>
          <p:cNvCxnSpPr>
            <a:stCxn id="61444" idx="3"/>
            <a:endCxn id="61447" idx="1"/>
          </p:cNvCxnSpPr>
          <p:nvPr/>
        </p:nvCxnSpPr>
        <p:spPr>
          <a:xfrm flipV="1">
            <a:off x="1084263" y="1978025"/>
            <a:ext cx="365125" cy="52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1444" idx="3"/>
            <a:endCxn id="61448" idx="1"/>
          </p:cNvCxnSpPr>
          <p:nvPr/>
        </p:nvCxnSpPr>
        <p:spPr>
          <a:xfrm>
            <a:off x="1084263" y="2501900"/>
            <a:ext cx="365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1444" idx="3"/>
          </p:cNvCxnSpPr>
          <p:nvPr/>
        </p:nvCxnSpPr>
        <p:spPr>
          <a:xfrm>
            <a:off x="1084263" y="2501900"/>
            <a:ext cx="365125" cy="54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78100" y="2012950"/>
            <a:ext cx="862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78100" y="2532063"/>
            <a:ext cx="862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578100" y="3048000"/>
            <a:ext cx="852488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6" name="Rectangle 29"/>
          <p:cNvSpPr>
            <a:spLocks noChangeArrowheads="1"/>
          </p:cNvSpPr>
          <p:nvPr/>
        </p:nvSpPr>
        <p:spPr bwMode="auto">
          <a:xfrm>
            <a:off x="3568700" y="1668463"/>
            <a:ext cx="196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1/16 RRYY</a:t>
            </a:r>
            <a:endParaRPr lang="en-US" altLang="en-US" sz="2800"/>
          </a:p>
        </p:txBody>
      </p:sp>
      <p:sp>
        <p:nvSpPr>
          <p:cNvPr id="61457" name="Rectangle 33"/>
          <p:cNvSpPr>
            <a:spLocks noChangeArrowheads="1"/>
          </p:cNvSpPr>
          <p:nvPr/>
        </p:nvSpPr>
        <p:spPr bwMode="auto">
          <a:xfrm>
            <a:off x="3551238" y="2193925"/>
            <a:ext cx="193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2/16 RRYy</a:t>
            </a:r>
            <a:endParaRPr lang="en-US" altLang="en-US" sz="2800"/>
          </a:p>
        </p:txBody>
      </p:sp>
      <p:sp>
        <p:nvSpPr>
          <p:cNvPr id="61458" name="Rectangle 34"/>
          <p:cNvSpPr>
            <a:spLocks noChangeArrowheads="1"/>
          </p:cNvSpPr>
          <p:nvPr/>
        </p:nvSpPr>
        <p:spPr bwMode="auto">
          <a:xfrm>
            <a:off x="3551238" y="2727325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1/16 RRyy</a:t>
            </a:r>
            <a:endParaRPr lang="en-US" altLang="en-US" sz="2800"/>
          </a:p>
        </p:txBody>
      </p:sp>
      <p:sp>
        <p:nvSpPr>
          <p:cNvPr id="61459" name="Rectangle 44"/>
          <p:cNvSpPr>
            <a:spLocks noChangeArrowheads="1"/>
          </p:cNvSpPr>
          <p:nvPr/>
        </p:nvSpPr>
        <p:spPr bwMode="auto">
          <a:xfrm>
            <a:off x="1735138" y="3462338"/>
            <a:ext cx="93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¼ YY</a:t>
            </a:r>
            <a:endParaRPr lang="en-US" altLang="en-US" sz="2400"/>
          </a:p>
        </p:txBody>
      </p:sp>
      <p:sp>
        <p:nvSpPr>
          <p:cNvPr id="61460" name="Rectangle 45"/>
          <p:cNvSpPr>
            <a:spLocks noChangeArrowheads="1"/>
          </p:cNvSpPr>
          <p:nvPr/>
        </p:nvSpPr>
        <p:spPr bwMode="auto">
          <a:xfrm>
            <a:off x="1735138" y="3984625"/>
            <a:ext cx="1068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2/4 Yy</a:t>
            </a:r>
            <a:endParaRPr lang="en-US" altLang="en-US" sz="2400"/>
          </a:p>
        </p:txBody>
      </p:sp>
      <p:sp>
        <p:nvSpPr>
          <p:cNvPr id="61461" name="Rectangle 46"/>
          <p:cNvSpPr>
            <a:spLocks noChangeArrowheads="1"/>
          </p:cNvSpPr>
          <p:nvPr/>
        </p:nvSpPr>
        <p:spPr bwMode="auto">
          <a:xfrm>
            <a:off x="1768475" y="450056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¼ yy</a:t>
            </a:r>
            <a:endParaRPr lang="en-US" altLang="en-US" sz="2400"/>
          </a:p>
        </p:txBody>
      </p:sp>
      <p:cxnSp>
        <p:nvCxnSpPr>
          <p:cNvPr id="48" name="Straight Connector 47"/>
          <p:cNvCxnSpPr>
            <a:endCxn id="61459" idx="1"/>
          </p:cNvCxnSpPr>
          <p:nvPr/>
        </p:nvCxnSpPr>
        <p:spPr>
          <a:xfrm flipV="1">
            <a:off x="1239838" y="3692525"/>
            <a:ext cx="495300" cy="554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61460" idx="1"/>
          </p:cNvCxnSpPr>
          <p:nvPr/>
        </p:nvCxnSpPr>
        <p:spPr>
          <a:xfrm flipV="1">
            <a:off x="1239838" y="4216400"/>
            <a:ext cx="495300" cy="3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39838" y="4246563"/>
            <a:ext cx="495300" cy="515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5" name="Rectangle 50"/>
          <p:cNvSpPr>
            <a:spLocks noChangeArrowheads="1"/>
          </p:cNvSpPr>
          <p:nvPr/>
        </p:nvSpPr>
        <p:spPr bwMode="auto">
          <a:xfrm>
            <a:off x="1735138" y="5235575"/>
            <a:ext cx="93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¼ YY</a:t>
            </a:r>
            <a:endParaRPr lang="en-US" altLang="en-US" sz="2400"/>
          </a:p>
        </p:txBody>
      </p:sp>
      <p:sp>
        <p:nvSpPr>
          <p:cNvPr id="61466" name="Rectangle 51"/>
          <p:cNvSpPr>
            <a:spLocks noChangeArrowheads="1"/>
          </p:cNvSpPr>
          <p:nvPr/>
        </p:nvSpPr>
        <p:spPr bwMode="auto">
          <a:xfrm>
            <a:off x="1735138" y="5757863"/>
            <a:ext cx="1068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2/4 Yy</a:t>
            </a:r>
            <a:endParaRPr lang="en-US" altLang="en-US" sz="2400"/>
          </a:p>
        </p:txBody>
      </p:sp>
      <p:sp>
        <p:nvSpPr>
          <p:cNvPr id="61467" name="Rectangle 52"/>
          <p:cNvSpPr>
            <a:spLocks noChangeArrowheads="1"/>
          </p:cNvSpPr>
          <p:nvPr/>
        </p:nvSpPr>
        <p:spPr bwMode="auto">
          <a:xfrm>
            <a:off x="1768475" y="62738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¼ yy</a:t>
            </a:r>
            <a:endParaRPr lang="en-US" altLang="en-US" sz="2400"/>
          </a:p>
        </p:txBody>
      </p:sp>
      <p:cxnSp>
        <p:nvCxnSpPr>
          <p:cNvPr id="54" name="Straight Connector 53"/>
          <p:cNvCxnSpPr>
            <a:endCxn id="61465" idx="1"/>
          </p:cNvCxnSpPr>
          <p:nvPr/>
        </p:nvCxnSpPr>
        <p:spPr>
          <a:xfrm flipV="1">
            <a:off x="1239838" y="5465763"/>
            <a:ext cx="495300" cy="554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61466" idx="1"/>
          </p:cNvCxnSpPr>
          <p:nvPr/>
        </p:nvCxnSpPr>
        <p:spPr>
          <a:xfrm flipV="1">
            <a:off x="1239838" y="5989638"/>
            <a:ext cx="495300" cy="3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239838" y="6019800"/>
            <a:ext cx="495300" cy="515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863850" y="3721100"/>
            <a:ext cx="412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863850" y="4232275"/>
            <a:ext cx="674688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863850" y="4730750"/>
            <a:ext cx="576263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984500" y="5494338"/>
            <a:ext cx="554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84500" y="6011863"/>
            <a:ext cx="455613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984500" y="6503988"/>
            <a:ext cx="446088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7" name="Rectangle 62"/>
          <p:cNvSpPr>
            <a:spLocks noChangeArrowheads="1"/>
          </p:cNvSpPr>
          <p:nvPr/>
        </p:nvSpPr>
        <p:spPr bwMode="auto">
          <a:xfrm>
            <a:off x="3459163" y="3427413"/>
            <a:ext cx="206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__/__ RrYY</a:t>
            </a:r>
            <a:endParaRPr lang="en-US" altLang="en-US" sz="2800"/>
          </a:p>
        </p:txBody>
      </p:sp>
      <p:sp>
        <p:nvSpPr>
          <p:cNvPr id="61478" name="Rectangle 63"/>
          <p:cNvSpPr>
            <a:spLocks noChangeArrowheads="1"/>
          </p:cNvSpPr>
          <p:nvPr/>
        </p:nvSpPr>
        <p:spPr bwMode="auto">
          <a:xfrm>
            <a:off x="3497263" y="3970338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__/__</a:t>
            </a:r>
            <a:endParaRPr lang="en-US" altLang="en-US" sz="2800"/>
          </a:p>
        </p:txBody>
      </p:sp>
      <p:sp>
        <p:nvSpPr>
          <p:cNvPr id="61479" name="Rectangle 64"/>
          <p:cNvSpPr>
            <a:spLocks noChangeArrowheads="1"/>
          </p:cNvSpPr>
          <p:nvPr/>
        </p:nvSpPr>
        <p:spPr bwMode="auto">
          <a:xfrm>
            <a:off x="3448050" y="4503738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__/__</a:t>
            </a:r>
            <a:endParaRPr lang="en-US" altLang="en-US" sz="2800"/>
          </a:p>
        </p:txBody>
      </p:sp>
      <p:sp>
        <p:nvSpPr>
          <p:cNvPr id="61480" name="Rectangle 65"/>
          <p:cNvSpPr>
            <a:spLocks noChangeArrowheads="1"/>
          </p:cNvSpPr>
          <p:nvPr/>
        </p:nvSpPr>
        <p:spPr bwMode="auto">
          <a:xfrm>
            <a:off x="3511550" y="5024438"/>
            <a:ext cx="1085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__/__</a:t>
            </a:r>
            <a:endParaRPr lang="en-US" altLang="en-US" sz="2800"/>
          </a:p>
        </p:txBody>
      </p:sp>
      <p:sp>
        <p:nvSpPr>
          <p:cNvPr id="61481" name="Rectangle 66"/>
          <p:cNvSpPr>
            <a:spLocks noChangeArrowheads="1"/>
          </p:cNvSpPr>
          <p:nvPr/>
        </p:nvSpPr>
        <p:spPr bwMode="auto">
          <a:xfrm>
            <a:off x="3536950" y="5597525"/>
            <a:ext cx="1085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__/__</a:t>
            </a:r>
            <a:endParaRPr lang="en-US" altLang="en-US" sz="2800"/>
          </a:p>
        </p:txBody>
      </p:sp>
      <p:sp>
        <p:nvSpPr>
          <p:cNvPr id="61482" name="Rectangle 67"/>
          <p:cNvSpPr>
            <a:spLocks noChangeArrowheads="1"/>
          </p:cNvSpPr>
          <p:nvPr/>
        </p:nvSpPr>
        <p:spPr bwMode="auto">
          <a:xfrm>
            <a:off x="3562350" y="6211888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__/__</a:t>
            </a:r>
            <a:endParaRPr lang="en-US" altLang="en-US" sz="2800"/>
          </a:p>
        </p:txBody>
      </p:sp>
      <p:sp>
        <p:nvSpPr>
          <p:cNvPr id="61483" name="TextBox 1"/>
          <p:cNvSpPr txBox="1">
            <a:spLocks noChangeArrowheads="1"/>
          </p:cNvSpPr>
          <p:nvPr/>
        </p:nvSpPr>
        <p:spPr bwMode="auto">
          <a:xfrm>
            <a:off x="6923088" y="98425"/>
            <a:ext cx="22209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</a:rPr>
              <a:t>Just Multiply!</a:t>
            </a:r>
          </a:p>
        </p:txBody>
      </p:sp>
      <p:sp>
        <p:nvSpPr>
          <p:cNvPr id="61484" name="TextBox 1"/>
          <p:cNvSpPr txBox="1">
            <a:spLocks noChangeArrowheads="1"/>
          </p:cNvSpPr>
          <p:nvPr/>
        </p:nvSpPr>
        <p:spPr bwMode="auto">
          <a:xfrm>
            <a:off x="757238" y="30163"/>
            <a:ext cx="651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</a:rPr>
              <a:t>		RrYy x RrYy</a:t>
            </a:r>
          </a:p>
        </p:txBody>
      </p:sp>
      <p:sp>
        <p:nvSpPr>
          <p:cNvPr id="61486" name="Rectangle 36"/>
          <p:cNvSpPr>
            <a:spLocks noChangeArrowheads="1"/>
          </p:cNvSpPr>
          <p:nvPr/>
        </p:nvSpPr>
        <p:spPr bwMode="auto">
          <a:xfrm>
            <a:off x="6718300" y="3119438"/>
            <a:ext cx="1727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9: RRYY, RrYy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3: RRyy, Rryy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3: rrYY, rrYy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1: rryy</a:t>
            </a: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464" y="1703429"/>
            <a:ext cx="2596356" cy="116836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03089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Independent Assortment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73074" y="1630251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iberationSerif"/>
              </a:rPr>
              <a:t>Law of independent assortment</a:t>
            </a:r>
            <a:r>
              <a:rPr lang="en-US" dirty="0">
                <a:latin typeface="LiberationSerif"/>
              </a:rPr>
              <a:t>: states that a gamete into which an </a:t>
            </a:r>
            <a:r>
              <a:rPr lang="en-US" i="1" dirty="0">
                <a:latin typeface="LiberationSerif,Italic"/>
              </a:rPr>
              <a:t>r </a:t>
            </a:r>
            <a:r>
              <a:rPr lang="en-US" dirty="0">
                <a:latin typeface="LiberationSerif"/>
              </a:rPr>
              <a:t>allele sorted would be </a:t>
            </a:r>
            <a:r>
              <a:rPr lang="en-US" b="1" i="1" dirty="0">
                <a:latin typeface="LiberationSerif"/>
              </a:rPr>
              <a:t>equally likely </a:t>
            </a:r>
            <a:r>
              <a:rPr lang="en-US" dirty="0">
                <a:latin typeface="LiberationSerif"/>
              </a:rPr>
              <a:t>to contain either a </a:t>
            </a:r>
            <a:r>
              <a:rPr lang="en-US" i="1" dirty="0">
                <a:latin typeface="LiberationSerif,Italic"/>
              </a:rPr>
              <a:t>Y </a:t>
            </a:r>
            <a:r>
              <a:rPr lang="en-US" dirty="0">
                <a:latin typeface="LiberationSerif"/>
              </a:rPr>
              <a:t>allele or a </a:t>
            </a:r>
            <a:r>
              <a:rPr lang="en-US" i="1" dirty="0">
                <a:latin typeface="LiberationSerif,Italic"/>
              </a:rPr>
              <a:t>y </a:t>
            </a:r>
            <a:r>
              <a:rPr lang="en-US" dirty="0">
                <a:latin typeface="LiberationSerif"/>
              </a:rPr>
              <a:t>allele. </a:t>
            </a:r>
          </a:p>
          <a:p>
            <a:endParaRPr lang="en-US" dirty="0">
              <a:latin typeface="Liberation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berationSerif"/>
              </a:rPr>
              <a:t>Thus, there are four equally likely gametes that can be formed when the </a:t>
            </a:r>
            <a:r>
              <a:rPr lang="en-US" i="1" dirty="0" err="1">
                <a:latin typeface="LiberationSerif,Italic"/>
              </a:rPr>
              <a:t>YyRr</a:t>
            </a:r>
            <a:r>
              <a:rPr lang="en-US" i="1" dirty="0">
                <a:latin typeface="LiberationSerif,Italic"/>
              </a:rPr>
              <a:t> </a:t>
            </a:r>
            <a:r>
              <a:rPr lang="en-US" dirty="0">
                <a:latin typeface="LiberationSerif"/>
              </a:rPr>
              <a:t>heterozygote is self-crossed, as follows: </a:t>
            </a:r>
            <a:r>
              <a:rPr lang="en-US" i="1" dirty="0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</a:t>
            </a:r>
            <a:r>
              <a:rPr lang="en-US" i="1" dirty="0" err="1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</a:t>
            </a:r>
            <a:r>
              <a:rPr lang="en-US" i="1" dirty="0" err="1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and </a:t>
            </a:r>
            <a:r>
              <a:rPr lang="en-US" i="1" dirty="0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.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Peas can be…</a:t>
            </a:r>
          </a:p>
          <a:p>
            <a:pPr lvl="1" eaLnBrk="1" hangingPunct="1">
              <a:defRPr/>
            </a:pPr>
            <a:r>
              <a:rPr lang="en-US" dirty="0"/>
              <a:t>Yellow and round, or green and round</a:t>
            </a:r>
          </a:p>
          <a:p>
            <a:pPr lvl="1" eaLnBrk="1" hangingPunct="1">
              <a:defRPr/>
            </a:pPr>
            <a:r>
              <a:rPr lang="en-US" dirty="0"/>
              <a:t>Yellow and wrinkled, or green and wrinkled</a:t>
            </a:r>
          </a:p>
          <a:p>
            <a:pPr eaLnBrk="1" hangingPunct="1">
              <a:defRPr/>
            </a:pPr>
            <a:r>
              <a:rPr lang="en-US" dirty="0"/>
              <a:t>Remember how homologous chromosomes align independently in meiosis (</a:t>
            </a:r>
            <a:r>
              <a:rPr lang="en-US" b="1" dirty="0">
                <a:solidFill>
                  <a:srgbClr val="0070C0"/>
                </a:solidFill>
              </a:rPr>
              <a:t>metaphase I</a:t>
            </a:r>
            <a:r>
              <a:rPr lang="en-US" dirty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39A80F-DD4C-424A-95AF-41AA77B48F9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0958030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854E777-ECCA-45DE-AB16-3C6E285F8DA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63493" name="Oval 6"/>
          <p:cNvSpPr>
            <a:spLocks noChangeArrowheads="1"/>
          </p:cNvSpPr>
          <p:nvPr/>
        </p:nvSpPr>
        <p:spPr bwMode="auto">
          <a:xfrm>
            <a:off x="304800" y="704850"/>
            <a:ext cx="3273669" cy="487826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3494" name="Straight Arrow Connector 8"/>
          <p:cNvCxnSpPr>
            <a:cxnSpLocks noChangeShapeType="1"/>
          </p:cNvCxnSpPr>
          <p:nvPr/>
        </p:nvCxnSpPr>
        <p:spPr bwMode="auto">
          <a:xfrm flipH="1">
            <a:off x="2438778" y="2332321"/>
            <a:ext cx="644525" cy="533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5" name="TextBox 9"/>
          <p:cNvSpPr txBox="1">
            <a:spLocks noChangeArrowheads="1"/>
          </p:cNvSpPr>
          <p:nvPr/>
        </p:nvSpPr>
        <p:spPr bwMode="auto">
          <a:xfrm>
            <a:off x="3070604" y="2062163"/>
            <a:ext cx="167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Seed color</a:t>
            </a:r>
          </a:p>
        </p:txBody>
      </p:sp>
      <p:cxnSp>
        <p:nvCxnSpPr>
          <p:cNvPr id="63496" name="Straight Arrow Connector 10"/>
          <p:cNvCxnSpPr>
            <a:cxnSpLocks noChangeShapeType="1"/>
          </p:cNvCxnSpPr>
          <p:nvPr/>
        </p:nvCxnSpPr>
        <p:spPr bwMode="auto">
          <a:xfrm flipH="1">
            <a:off x="2413526" y="4019549"/>
            <a:ext cx="644525" cy="533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3070604" y="3810611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Seed texture</a:t>
            </a:r>
          </a:p>
        </p:txBody>
      </p:sp>
      <p:sp>
        <p:nvSpPr>
          <p:cNvPr id="63498" name="TextBox 12"/>
          <p:cNvSpPr txBox="1">
            <a:spLocks noChangeArrowheads="1"/>
          </p:cNvSpPr>
          <p:nvPr/>
        </p:nvSpPr>
        <p:spPr bwMode="auto">
          <a:xfrm rot="-5400000">
            <a:off x="592033" y="1728819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Chromosome #1</a:t>
            </a:r>
          </a:p>
        </p:txBody>
      </p:sp>
      <p:sp>
        <p:nvSpPr>
          <p:cNvPr id="63499" name="TextBox 13"/>
          <p:cNvSpPr txBox="1">
            <a:spLocks noChangeArrowheads="1"/>
          </p:cNvSpPr>
          <p:nvPr/>
        </p:nvSpPr>
        <p:spPr bwMode="auto">
          <a:xfrm rot="-5400000">
            <a:off x="558072" y="3963193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Chromosome #2</a:t>
            </a:r>
          </a:p>
        </p:txBody>
      </p:sp>
      <p:sp>
        <p:nvSpPr>
          <p:cNvPr id="63500" name="Rectangle 14"/>
          <p:cNvSpPr>
            <a:spLocks noChangeArrowheads="1"/>
          </p:cNvSpPr>
          <p:nvPr/>
        </p:nvSpPr>
        <p:spPr bwMode="auto">
          <a:xfrm>
            <a:off x="1129060" y="242092"/>
            <a:ext cx="1665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Metaphase I</a:t>
            </a:r>
            <a:endParaRPr lang="en-US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26000" y="1674246"/>
            <a:ext cx="40132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</a:rPr>
              <a:t>Independent Assortment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Alleles of two different genes assort </a:t>
            </a:r>
            <a:r>
              <a:rPr lang="en-US" sz="2800" b="1" dirty="0">
                <a:solidFill>
                  <a:srgbClr val="0070C0"/>
                </a:solidFill>
              </a:rPr>
              <a:t>independently</a:t>
            </a:r>
            <a:r>
              <a:rPr lang="en-US" sz="2800" dirty="0"/>
              <a:t> of one another</a:t>
            </a:r>
          </a:p>
          <a:p>
            <a:pPr>
              <a:defRPr/>
            </a:pP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 rot="5400000">
            <a:off x="1191690" y="1888080"/>
            <a:ext cx="1872205" cy="405315"/>
            <a:chOff x="510842" y="3299409"/>
            <a:chExt cx="5613190" cy="909764"/>
          </a:xfrm>
        </p:grpSpPr>
        <p:grpSp>
          <p:nvGrpSpPr>
            <p:cNvPr id="2" name="Group 1"/>
            <p:cNvGrpSpPr/>
            <p:nvPr/>
          </p:nvGrpSpPr>
          <p:grpSpPr>
            <a:xfrm>
              <a:off x="510842" y="3299409"/>
              <a:ext cx="5607384" cy="313030"/>
              <a:chOff x="432469" y="2321886"/>
              <a:chExt cx="5607384" cy="31303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32469" y="2327275"/>
                <a:ext cx="1552074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984543" y="2324601"/>
                <a:ext cx="4055310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5322469" y="2321886"/>
                <a:ext cx="480261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16648" y="3895099"/>
              <a:ext cx="5607384" cy="314074"/>
              <a:chOff x="516648" y="3895099"/>
              <a:chExt cx="5607384" cy="31407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16648" y="3901532"/>
                <a:ext cx="1552074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068722" y="3898858"/>
                <a:ext cx="4055310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360569" y="3895099"/>
                <a:ext cx="480261" cy="307641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 rot="5400000">
            <a:off x="1629080" y="4082033"/>
            <a:ext cx="933505" cy="405315"/>
            <a:chOff x="510842" y="3299409"/>
            <a:chExt cx="5613190" cy="909764"/>
          </a:xfrm>
        </p:grpSpPr>
        <p:grpSp>
          <p:nvGrpSpPr>
            <p:cNvPr id="37" name="Group 36"/>
            <p:cNvGrpSpPr/>
            <p:nvPr/>
          </p:nvGrpSpPr>
          <p:grpSpPr>
            <a:xfrm>
              <a:off x="510842" y="3299409"/>
              <a:ext cx="5607384" cy="313030"/>
              <a:chOff x="432469" y="2321886"/>
              <a:chExt cx="5607384" cy="31303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432469" y="2327275"/>
                <a:ext cx="1552074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1984543" y="2324601"/>
                <a:ext cx="4055310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5322469" y="2321886"/>
                <a:ext cx="480261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16648" y="3895099"/>
              <a:ext cx="5607384" cy="314074"/>
              <a:chOff x="516648" y="3895099"/>
              <a:chExt cx="5607384" cy="31407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16648" y="3901532"/>
                <a:ext cx="1552074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2068722" y="3898858"/>
                <a:ext cx="4055310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360569" y="3895099"/>
                <a:ext cx="480261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2764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56" y="1187595"/>
            <a:ext cx="7620000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A 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is crossed with a female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The square is set up below. Fill it out and determine the phenotypes and proportions in the offspring.</a:t>
            </a:r>
          </a:p>
          <a:p>
            <a:pPr>
              <a:defRPr/>
            </a:pPr>
            <a:r>
              <a:rPr lang="en-US" sz="2000" dirty="0"/>
              <a:t>How many out of 16 have grey fur and black eyes? ____</a:t>
            </a:r>
          </a:p>
          <a:p>
            <a:pPr>
              <a:defRPr/>
            </a:pPr>
            <a:r>
              <a:rPr lang="en-US" sz="2000" dirty="0"/>
              <a:t>How many out of 16 have grey fur and red eyes? _____</a:t>
            </a:r>
          </a:p>
          <a:p>
            <a:pPr>
              <a:defRPr/>
            </a:pPr>
            <a:r>
              <a:rPr lang="en-US" sz="2000" dirty="0"/>
              <a:t>How many out of 16 have white fur and black eyes? ____</a:t>
            </a:r>
          </a:p>
          <a:p>
            <a:pPr>
              <a:defRPr/>
            </a:pPr>
            <a:r>
              <a:rPr lang="en-US" sz="2000" dirty="0"/>
              <a:t>How many out of 16 have white fur and red eyes? _____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00AB8-AAE8-4231-BA4C-E72C5C2CEF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252211" y="5281411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grey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white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black eyes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red eyes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3612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176319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2387"/>
            <a:ext cx="7620000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A 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is crossed with a female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The square is set up below. Fill it out and determine the phenotypes and proportions in the offspring.</a:t>
            </a:r>
          </a:p>
          <a:p>
            <a:pPr>
              <a:defRPr/>
            </a:pPr>
            <a:r>
              <a:rPr lang="en-US" sz="2000" dirty="0"/>
              <a:t>How many out of 16 have grey fur and black eyes? ____</a:t>
            </a:r>
          </a:p>
          <a:p>
            <a:pPr>
              <a:defRPr/>
            </a:pPr>
            <a:r>
              <a:rPr lang="en-US" sz="2000" dirty="0"/>
              <a:t>How many out of 16 have grey fur and red eyes? _____</a:t>
            </a:r>
          </a:p>
          <a:p>
            <a:pPr>
              <a:defRPr/>
            </a:pPr>
            <a:r>
              <a:rPr lang="en-US" sz="2000" dirty="0"/>
              <a:t>How many out of 16 have white fur and black eyes? ____</a:t>
            </a:r>
          </a:p>
          <a:p>
            <a:pPr>
              <a:defRPr/>
            </a:pPr>
            <a:r>
              <a:rPr lang="en-US" sz="2000" dirty="0"/>
              <a:t>How many out of 16 have white fur and red eyes? _____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A73436-9012-41B4-8F86-01A7A87E8BB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65541" name="TextBox 1"/>
          <p:cNvSpPr txBox="1">
            <a:spLocks noChangeArrowheads="1"/>
          </p:cNvSpPr>
          <p:nvPr/>
        </p:nvSpPr>
        <p:spPr bwMode="auto">
          <a:xfrm>
            <a:off x="381000" y="5095875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grey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white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black eyes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red eyes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3612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2136093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111" y="248585"/>
            <a:ext cx="8515350" cy="1325563"/>
          </a:xfrm>
        </p:spPr>
        <p:txBody>
          <a:bodyPr>
            <a:normAutofit/>
          </a:bodyPr>
          <a:lstStyle/>
          <a:p>
            <a:r>
              <a:rPr lang="en-US" b="1" cap="none" dirty="0">
                <a:latin typeface="+mn-lt"/>
              </a:rPr>
              <a:t>Alternatives to Dominance and </a:t>
            </a:r>
            <a:r>
              <a:rPr lang="en-US" b="1" cap="none" dirty="0" err="1">
                <a:latin typeface="+mn-lt"/>
              </a:rPr>
              <a:t>Recessiveness</a:t>
            </a:r>
            <a:r>
              <a:rPr lang="en-US" b="1" cap="none" dirty="0">
                <a:latin typeface="+mn-lt"/>
              </a:rPr>
              <a:t> </a:t>
            </a:r>
            <a:endParaRPr lang="en-US" sz="2400" b="1" cap="none" dirty="0">
              <a:solidFill>
                <a:srgbClr val="6CB255"/>
              </a:solidFill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sz="half" idx="1"/>
          </p:nvPr>
        </p:nvSpPr>
        <p:spPr>
          <a:xfrm>
            <a:off x="645459" y="1470687"/>
            <a:ext cx="7874654" cy="4499807"/>
          </a:xfrm>
        </p:spPr>
        <p:txBody>
          <a:bodyPr>
            <a:noAutofit/>
          </a:bodyPr>
          <a:lstStyle/>
          <a:p>
            <a:r>
              <a:rPr lang="en-US" sz="2400" dirty="0"/>
              <a:t>Mendel’s experiments with pea plants suggested that: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Two “units” or alleles exist for every gene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Alleles maintain their integrity in each generation (no blending)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presence of the dominant allele, the recessive allele is hidden and makes no contribution to the phenotype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/>
              <a:t>Further genetic studies in other plants and animals have shown that much </a:t>
            </a:r>
            <a:r>
              <a:rPr lang="en-US" sz="2400" b="1" i="1" dirty="0"/>
              <a:t>more complexity exists</a:t>
            </a:r>
            <a:r>
              <a:rPr lang="en-US" sz="2400" dirty="0"/>
              <a:t>, but that the fundamental principles of Mendelian genetics still hold true</a:t>
            </a:r>
          </a:p>
        </p:txBody>
      </p:sp>
    </p:spTree>
    <p:extLst>
      <p:ext uri="{BB962C8B-B14F-4D97-AF65-F5344CB8AC3E}">
        <p14:creationId xmlns:p14="http://schemas.microsoft.com/office/powerpoint/2010/main" val="568219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CB255"/>
                </a:solidFill>
              </a:rPr>
              <a:t>Figure 12.7</a:t>
            </a:r>
          </a:p>
        </p:txBody>
      </p:sp>
      <p:pic>
        <p:nvPicPr>
          <p:cNvPr id="2" name="Picture Placeholder 1" descr="Figure_12_02_0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" r="-1119"/>
          <a:stretch>
            <a:fillRect/>
          </a:stretch>
        </p:blipFill>
        <p:spPr>
          <a:xfrm>
            <a:off x="457200" y="888636"/>
            <a:ext cx="3561879" cy="4643064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01578" y="5666171"/>
            <a:ext cx="4187872" cy="815312"/>
          </a:xfrm>
        </p:spPr>
        <p:txBody>
          <a:bodyPr>
            <a:noAutofit/>
          </a:bodyPr>
          <a:lstStyle/>
          <a:p>
            <a:r>
              <a:rPr lang="en-US" sz="1600" dirty="0"/>
              <a:t>These pink flowers of a heterozygote snapdragon result from incomplete dominance</a:t>
            </a:r>
            <a:r>
              <a:rPr lang="en-US" sz="1200" dirty="0"/>
              <a:t>. </a:t>
            </a:r>
            <a:r>
              <a:rPr lang="da-DK" sz="1200" dirty="0"/>
              <a:t>(</a:t>
            </a:r>
            <a:r>
              <a:rPr lang="da-DK" sz="1200" dirty="0" err="1"/>
              <a:t>credit</a:t>
            </a:r>
            <a:r>
              <a:rPr lang="da-DK" sz="1200" dirty="0"/>
              <a:t>: “</a:t>
            </a:r>
            <a:r>
              <a:rPr lang="da-DK" sz="1200" dirty="0" err="1"/>
              <a:t>storebukkebruse</a:t>
            </a:r>
            <a:r>
              <a:rPr lang="da-DK" sz="1200" dirty="0"/>
              <a:t>”/</a:t>
            </a:r>
            <a:r>
              <a:rPr lang="da-DK" sz="1200" dirty="0" err="1"/>
              <a:t>Flickr</a:t>
            </a:r>
            <a:r>
              <a:rPr lang="da-DK" sz="1200" dirty="0"/>
              <a:t>)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264521" y="1012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LiberationSerif,Bold"/>
              </a:rPr>
              <a:t>Incomplete dominance</a:t>
            </a:r>
            <a:r>
              <a:rPr lang="en-US" dirty="0">
                <a:latin typeface="LiberationSerif"/>
              </a:rPr>
              <a:t>, denoting</a:t>
            </a:r>
          </a:p>
          <a:p>
            <a:r>
              <a:rPr lang="en-US" dirty="0">
                <a:latin typeface="LiberationSerif"/>
              </a:rPr>
              <a:t>the expression of two contrasting alleles such that the individual displays an intermediate phenotype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30165" y="26661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iberationSerif"/>
              </a:rPr>
              <a:t>A cross between a homozygous</a:t>
            </a:r>
          </a:p>
          <a:p>
            <a:r>
              <a:rPr lang="en-US" dirty="0">
                <a:latin typeface="LiberationSerif"/>
              </a:rPr>
              <a:t>parent with </a:t>
            </a:r>
            <a:r>
              <a:rPr lang="en-US" b="1" dirty="0">
                <a:latin typeface="LiberationSerif"/>
              </a:rPr>
              <a:t>white flowers </a:t>
            </a:r>
            <a:r>
              <a:rPr lang="en-US" dirty="0">
                <a:latin typeface="LiberationSerif"/>
              </a:rPr>
              <a:t>(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W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W</a:t>
            </a:r>
            <a:r>
              <a:rPr lang="en-US" dirty="0">
                <a:latin typeface="LiberationSerif"/>
              </a:rPr>
              <a:t>) and a homozygous parent with </a:t>
            </a:r>
            <a:r>
              <a:rPr lang="en-US" b="1" dirty="0">
                <a:latin typeface="LiberationSerif"/>
              </a:rPr>
              <a:t>red flowers </a:t>
            </a:r>
            <a:r>
              <a:rPr lang="en-US" dirty="0">
                <a:latin typeface="LiberationSerif"/>
              </a:rPr>
              <a:t>(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R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R</a:t>
            </a:r>
            <a:r>
              <a:rPr lang="en-US" dirty="0">
                <a:latin typeface="LiberationSerif"/>
              </a:rPr>
              <a:t>) will produce offspring with </a:t>
            </a:r>
            <a:r>
              <a:rPr lang="en-US" b="1" dirty="0">
                <a:latin typeface="LiberationSerif"/>
              </a:rPr>
              <a:t>pink</a:t>
            </a:r>
          </a:p>
          <a:p>
            <a:r>
              <a:rPr lang="en-US" b="1" dirty="0">
                <a:latin typeface="LiberationSerif"/>
              </a:rPr>
              <a:t>flowers</a:t>
            </a:r>
            <a:r>
              <a:rPr lang="en-US" dirty="0">
                <a:latin typeface="LiberationSerif"/>
              </a:rPr>
              <a:t> (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R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W</a:t>
            </a:r>
            <a:r>
              <a:rPr lang="en-US" dirty="0">
                <a:latin typeface="LiberationSerif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69312" y="107834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LiberationSerif,Bold"/>
              </a:rPr>
              <a:t>Incomplete Dominance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23563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0953" y="754165"/>
            <a:ext cx="7849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LiberationSerif,Bold"/>
              </a:rPr>
              <a:t>Codominance</a:t>
            </a:r>
            <a:r>
              <a:rPr lang="en-US" dirty="0">
                <a:latin typeface="LiberationSerif"/>
              </a:rPr>
              <a:t>, denoting</a:t>
            </a:r>
          </a:p>
          <a:p>
            <a:r>
              <a:rPr lang="en-US" dirty="0">
                <a:latin typeface="LiberationSerif"/>
              </a:rPr>
              <a:t>the expression of two contrasting alleles such that the individual displays an intermediate phenotype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11773" y="107834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LiberationSerif,Bold"/>
              </a:rPr>
              <a:t>Codominance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5" y="1608707"/>
            <a:ext cx="5847280" cy="1847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546" y="6521075"/>
            <a:ext cx="7530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Caption</a:t>
            </a:r>
            <a:r>
              <a:rPr lang="en-US" sz="1400" dirty="0"/>
              <a:t>: </a:t>
            </a:r>
            <a:r>
              <a:rPr lang="en-US" sz="1400" u="sng" dirty="0" smtClean="0">
                <a:hlinkClick r:id="rId3"/>
              </a:rPr>
              <a:t>Blood</a:t>
            </a:r>
            <a:r>
              <a:rPr lang="en-US" sz="1400" u="sng" dirty="0">
                <a:hlinkClick r:id="rId3"/>
              </a:rPr>
              <a:t> </a:t>
            </a:r>
            <a:r>
              <a:rPr lang="en-US" sz="1400" dirty="0"/>
              <a:t>(c) Wikipedia, </a:t>
            </a:r>
            <a:r>
              <a:rPr lang="en-US" sz="1400" u="sng" dirty="0">
                <a:hlinkClick r:id="rId4"/>
              </a:rPr>
              <a:t>Public </a:t>
            </a:r>
            <a:r>
              <a:rPr lang="en-US" sz="1400" u="sng" dirty="0" smtClean="0">
                <a:hlinkClick r:id="rId4"/>
              </a:rPr>
              <a:t>domain</a:t>
            </a:r>
            <a:endParaRPr lang="en-US" sz="1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30479" y="4390452"/>
            <a:ext cx="6489442" cy="2438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60000"/>
              </a:spcBef>
              <a:buClr>
                <a:schemeClr val="bg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sz="2400" b="1" kern="0" baseline="30000" dirty="0">
                <a:solidFill>
                  <a:srgbClr val="0070C0"/>
                </a:solidFill>
                <a:latin typeface="+mn-lt"/>
              </a:rPr>
              <a:t>A </a:t>
            </a:r>
            <a:r>
              <a:rPr lang="en-US" sz="2400" b="1" kern="0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en-US" sz="2400" b="1" kern="0" baseline="30000" dirty="0" err="1">
                <a:solidFill>
                  <a:srgbClr val="0070C0"/>
                </a:solidFill>
                <a:latin typeface="+mn-lt"/>
              </a:rPr>
              <a:t>A</a:t>
            </a: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 or I</a:t>
            </a:r>
            <a:r>
              <a:rPr lang="en-US" sz="2400" b="1" kern="0" baseline="30000" dirty="0">
                <a:solidFill>
                  <a:srgbClr val="0070C0"/>
                </a:solidFill>
                <a:latin typeface="+mn-lt"/>
              </a:rPr>
              <a:t>A </a:t>
            </a: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sz="2400" b="1" kern="0" baseline="30000" dirty="0">
                <a:solidFill>
                  <a:srgbClr val="0070C0"/>
                </a:solidFill>
                <a:latin typeface="+mn-lt"/>
              </a:rPr>
              <a:t>O</a:t>
            </a: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              	</a:t>
            </a:r>
            <a:r>
              <a:rPr lang="en-US" sz="2400" b="1" kern="0" dirty="0">
                <a:solidFill>
                  <a:srgbClr val="C00000"/>
                </a:solidFill>
                <a:latin typeface="+mn-lt"/>
              </a:rPr>
              <a:t>A glycoproteins</a:t>
            </a:r>
          </a:p>
          <a:p>
            <a:pPr marL="342900" indent="-342900" eaLnBrk="0" hangingPunct="0">
              <a:spcBef>
                <a:spcPct val="40000"/>
              </a:spcBef>
              <a:buClr>
                <a:schemeClr val="bg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sz="2400" b="1" kern="0" baseline="30000" dirty="0">
                <a:solidFill>
                  <a:srgbClr val="0070C0"/>
                </a:solidFill>
                <a:latin typeface="+mn-lt"/>
              </a:rPr>
              <a:t>B </a:t>
            </a:r>
            <a:r>
              <a:rPr lang="en-US" sz="2400" b="1" kern="0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en-US" sz="2400" b="1" kern="0" baseline="30000" dirty="0" err="1">
                <a:solidFill>
                  <a:srgbClr val="0070C0"/>
                </a:solidFill>
                <a:latin typeface="+mn-lt"/>
              </a:rPr>
              <a:t>B</a:t>
            </a: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 or I</a:t>
            </a:r>
            <a:r>
              <a:rPr lang="en-US" sz="2400" b="1" kern="0" baseline="30000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 I</a:t>
            </a:r>
            <a:r>
              <a:rPr lang="en-US" sz="2400" b="1" kern="0" baseline="30000" dirty="0">
                <a:solidFill>
                  <a:srgbClr val="0070C0"/>
                </a:solidFill>
                <a:latin typeface="+mn-lt"/>
              </a:rPr>
              <a:t>O</a:t>
            </a: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  		</a:t>
            </a:r>
            <a:r>
              <a:rPr lang="en-US" sz="2400" b="1" kern="0" dirty="0">
                <a:solidFill>
                  <a:srgbClr val="C00000"/>
                </a:solidFill>
                <a:latin typeface="+mn-lt"/>
              </a:rPr>
              <a:t>B glycoproteins</a:t>
            </a:r>
          </a:p>
          <a:p>
            <a:pPr marL="342900" indent="-342900" eaLnBrk="0" hangingPunct="0">
              <a:spcBef>
                <a:spcPct val="40000"/>
              </a:spcBef>
              <a:buClr>
                <a:schemeClr val="bg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sz="2400" b="1" kern="0" baseline="30000" dirty="0">
                <a:solidFill>
                  <a:srgbClr val="0070C0"/>
                </a:solidFill>
                <a:latin typeface="+mn-lt"/>
              </a:rPr>
              <a:t>O </a:t>
            </a:r>
            <a:r>
              <a:rPr lang="en-US" sz="2400" b="1" kern="0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en-US" sz="2400" b="1" kern="0" baseline="30000" dirty="0" err="1">
                <a:solidFill>
                  <a:srgbClr val="0070C0"/>
                </a:solidFill>
                <a:latin typeface="+mn-lt"/>
              </a:rPr>
              <a:t>O</a:t>
            </a:r>
            <a:r>
              <a:rPr lang="en-US" sz="2400" kern="0" dirty="0">
                <a:solidFill>
                  <a:schemeClr val="bg2"/>
                </a:solidFill>
                <a:latin typeface="+mn-lt"/>
              </a:rPr>
              <a:t> 			</a:t>
            </a:r>
            <a:r>
              <a:rPr lang="en-US" sz="2400" b="1" kern="0" dirty="0">
                <a:solidFill>
                  <a:srgbClr val="C00000"/>
                </a:solidFill>
                <a:latin typeface="+mn-lt"/>
              </a:rPr>
              <a:t>O = NO glycoproteins</a:t>
            </a:r>
          </a:p>
          <a:p>
            <a:pPr marL="342900" indent="-342900" eaLnBrk="0" hangingPunct="0">
              <a:spcBef>
                <a:spcPct val="40000"/>
              </a:spcBef>
              <a:buClr>
                <a:schemeClr val="bg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sz="2400" b="1" kern="0" baseline="30000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 I</a:t>
            </a:r>
            <a:r>
              <a:rPr lang="en-US" sz="2400" b="1" kern="0" baseline="30000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sz="2400" b="1" kern="0" dirty="0">
                <a:solidFill>
                  <a:srgbClr val="0070C0"/>
                </a:solidFill>
                <a:latin typeface="+mn-lt"/>
              </a:rPr>
              <a:t> 			</a:t>
            </a:r>
            <a:r>
              <a:rPr lang="en-US" sz="2400" b="1" kern="0" dirty="0">
                <a:solidFill>
                  <a:srgbClr val="C00000"/>
                </a:solidFill>
                <a:latin typeface="+mn-lt"/>
              </a:rPr>
              <a:t>AB glycoproteins</a:t>
            </a:r>
          </a:p>
          <a:p>
            <a:pPr marL="342900" indent="-342900" eaLnBrk="0" hangingPunct="0">
              <a:spcBef>
                <a:spcPct val="40000"/>
              </a:spcBef>
              <a:buClr>
                <a:schemeClr val="bg2"/>
              </a:buClr>
              <a:buSzPct val="60000"/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5941" y="3672443"/>
            <a:ext cx="18716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kern="0" dirty="0">
                <a:solidFill>
                  <a:srgbClr val="0070C0"/>
                </a:solidFill>
              </a:rPr>
              <a:t>Genotype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30165" y="3695121"/>
            <a:ext cx="20304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kern="0" dirty="0">
                <a:solidFill>
                  <a:srgbClr val="C00000"/>
                </a:solidFill>
              </a:rPr>
              <a:t>Phenotype</a:t>
            </a:r>
            <a:endParaRPr lang="en-US" sz="32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4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 man with type A blood is married to a woman with type O blood.  What are ALL of the possible blood types of their children.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 man with type AB blood is married to a woman with type AB blood.  What are all the possible blood types of their children?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5557C9-B46C-4E5C-85D7-370FFDEA57A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73579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11773" y="107834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Multiple Alleles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746" y="1644338"/>
            <a:ext cx="580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Mendel</a:t>
            </a:r>
            <a:r>
              <a:rPr lang="en-US" sz="2400" dirty="0"/>
              <a:t>: only two alleles, one dominant and one recessive exist for a given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Multiple alleles </a:t>
            </a:r>
            <a:r>
              <a:rPr lang="en-US" sz="2400" dirty="0"/>
              <a:t>may exist at the population level such that many combinations of two alleles are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most common phenotype or genotype among wild animals as the </a:t>
            </a:r>
            <a:r>
              <a:rPr lang="en-US" sz="2400" b="1" dirty="0">
                <a:solidFill>
                  <a:srgbClr val="0070C0"/>
                </a:solidFill>
              </a:rPr>
              <a:t>wild type </a:t>
            </a:r>
            <a:r>
              <a:rPr lang="en-US" sz="2400" dirty="0"/>
              <a:t>(often abbreviated “+”)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other phenotypes or genotypes are considered </a:t>
            </a:r>
            <a:r>
              <a:rPr lang="en-US" sz="2400" b="1" dirty="0">
                <a:solidFill>
                  <a:srgbClr val="0070C0"/>
                </a:solidFill>
              </a:rPr>
              <a:t>variants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84" y="1600198"/>
            <a:ext cx="2496140" cy="32211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11684" y="6513713"/>
            <a:ext cx="27238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Caption: </a:t>
            </a:r>
            <a:r>
              <a:rPr lang="en-US" sz="1100" u="sng" dirty="0" smtClean="0">
                <a:hlinkClick r:id="rId3" action="ppaction://hlinkfile"/>
              </a:rPr>
              <a:t>Rabbit</a:t>
            </a:r>
            <a:r>
              <a:rPr lang="en-US" sz="1100" u="sng" dirty="0" smtClean="0"/>
              <a:t> </a:t>
            </a:r>
            <a:r>
              <a:rPr lang="en-US" sz="1100" dirty="0" smtClean="0"/>
              <a:t>(c) Wikipedia, </a:t>
            </a:r>
            <a:r>
              <a:rPr lang="en-US" sz="1100" u="sng" dirty="0" smtClean="0">
                <a:hlinkClick r:id="rId4"/>
              </a:rPr>
              <a:t>Public domain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303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99463" cy="49538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Mendel’</a:t>
            </a:r>
            <a:r>
              <a:rPr lang="en-US" altLang="ja-JP" b="1">
                <a:ea typeface="ＭＳ Ｐゴシック" panose="020B0600070205080204" pitchFamily="34" charset="-128"/>
              </a:rPr>
              <a:t>s experimental method</a:t>
            </a:r>
            <a:endParaRPr lang="en-US" altLang="en-US" b="1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405AA-C78C-474E-A956-556D8FC27DA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4745748" y="1797169"/>
            <a:ext cx="42538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Pollen taken from </a:t>
            </a:r>
            <a:r>
              <a:rPr lang="en-US" altLang="en-US" sz="2400" b="1" dirty="0"/>
              <a:t>anther</a:t>
            </a:r>
            <a:r>
              <a:rPr lang="en-US" altLang="en-US" sz="2400" dirty="0"/>
              <a:t> used to fertilize eggs in female </a:t>
            </a:r>
            <a:r>
              <a:rPr lang="en-US" altLang="en-US" sz="2400" b="1" dirty="0"/>
              <a:t>carpel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Zygote</a:t>
            </a:r>
            <a:r>
              <a:rPr lang="en-US" altLang="en-US" sz="2400" dirty="0"/>
              <a:t> forms.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True-breeding</a:t>
            </a:r>
            <a:r>
              <a:rPr lang="en-US" altLang="en-US" sz="2400" dirty="0"/>
              <a:t> = peas produced will develop into plants with </a:t>
            </a:r>
            <a:r>
              <a:rPr lang="en-US" altLang="en-US" sz="2400" b="1" dirty="0"/>
              <a:t>white flowers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7" y="1771290"/>
            <a:ext cx="4642211" cy="2729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7106" y="1229267"/>
            <a:ext cx="2224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/>
              <a:t>Self-fertilize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46580"/>
            <a:ext cx="8272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Caption</a:t>
            </a:r>
            <a:r>
              <a:rPr lang="en-US" dirty="0"/>
              <a:t>: </a:t>
            </a:r>
            <a:r>
              <a:rPr lang="en-US" u="sng" dirty="0">
                <a:hlinkClick r:id="rId4"/>
              </a:rPr>
              <a:t>Pea </a:t>
            </a:r>
            <a:r>
              <a:rPr lang="en-US" u="sng" dirty="0" smtClean="0">
                <a:hlinkClick r:id="rId4"/>
              </a:rPr>
              <a:t>Plant Anatomy</a:t>
            </a:r>
            <a:r>
              <a:rPr lang="en-US" u="sng" dirty="0">
                <a:hlinkClick r:id="rId4"/>
              </a:rPr>
              <a:t> </a:t>
            </a:r>
            <a:r>
              <a:rPr lang="en-US" dirty="0" smtClean="0"/>
              <a:t>(c) Wikipedia,</a:t>
            </a:r>
            <a:r>
              <a:rPr lang="en-US" dirty="0"/>
              <a:t> </a:t>
            </a:r>
            <a:r>
              <a:rPr lang="en-US" u="sng" dirty="0">
                <a:hlinkClick r:id="rId5"/>
              </a:rPr>
              <a:t>Public </a:t>
            </a:r>
            <a:r>
              <a:rPr lang="en-US" u="sng" dirty="0" smtClean="0">
                <a:hlinkClick r:id="rId5"/>
              </a:rPr>
              <a:t>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115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259" y="409636"/>
            <a:ext cx="2097741" cy="475366"/>
          </a:xfrm>
        </p:spPr>
        <p:txBody>
          <a:bodyPr>
            <a:normAutofit/>
          </a:bodyPr>
          <a:lstStyle/>
          <a:p>
            <a:r>
              <a:rPr lang="en-US" sz="2000" b="1" dirty="0"/>
              <a:t>Figure 12.8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2729" y="835764"/>
            <a:ext cx="8062912" cy="333136"/>
          </a:xfrm>
        </p:spPr>
        <p:txBody>
          <a:bodyPr>
            <a:noAutofit/>
          </a:bodyPr>
          <a:lstStyle/>
          <a:p>
            <a:r>
              <a:rPr lang="en-US" sz="2000" dirty="0"/>
              <a:t>Four </a:t>
            </a:r>
            <a:r>
              <a:rPr lang="en-US" sz="2000" b="1" i="1" dirty="0"/>
              <a:t>different</a:t>
            </a:r>
            <a:r>
              <a:rPr lang="en-US" sz="2000" dirty="0"/>
              <a:t> alleles exist for the rabbit coat color (</a:t>
            </a:r>
            <a:r>
              <a:rPr lang="en-US" sz="2000" i="1" dirty="0">
                <a:latin typeface="Arial"/>
                <a:cs typeface="Arial"/>
              </a:rPr>
              <a:t>C</a:t>
            </a:r>
            <a:r>
              <a:rPr lang="en-US" sz="2000" dirty="0"/>
              <a:t>) gene.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1773" y="107834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Multiple Alleles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15" y="1294574"/>
            <a:ext cx="5909579" cy="42663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226" y="5850569"/>
            <a:ext cx="778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berationSerif"/>
              </a:rPr>
              <a:t>In this case, the </a:t>
            </a:r>
            <a:r>
              <a:rPr lang="en-US" b="1" dirty="0" err="1">
                <a:latin typeface="LiberationSerif"/>
              </a:rPr>
              <a:t>wildtype</a:t>
            </a:r>
            <a:r>
              <a:rPr lang="en-US" dirty="0">
                <a:latin typeface="LiberationSerif"/>
              </a:rPr>
              <a:t> allele is </a:t>
            </a:r>
            <a:r>
              <a:rPr lang="en-US" b="1" i="1" dirty="0">
                <a:latin typeface="LiberationSerif"/>
              </a:rPr>
              <a:t>dominant</a:t>
            </a:r>
            <a:r>
              <a:rPr lang="en-US" dirty="0">
                <a:latin typeface="LiberationSerif"/>
              </a:rPr>
              <a:t> over all the others, chinchilla is </a:t>
            </a:r>
            <a:r>
              <a:rPr lang="en-US" b="1" dirty="0">
                <a:latin typeface="LiberationSerif"/>
              </a:rPr>
              <a:t>incompletely</a:t>
            </a:r>
            <a:r>
              <a:rPr lang="en-US" dirty="0">
                <a:latin typeface="LiberationSerif"/>
              </a:rPr>
              <a:t> dominant over Himalayan and albino, and Himalayan is </a:t>
            </a:r>
            <a:r>
              <a:rPr lang="en-US" b="1" dirty="0">
                <a:latin typeface="LiberationSerif"/>
              </a:rPr>
              <a:t>dominant</a:t>
            </a:r>
            <a:r>
              <a:rPr lang="en-US" dirty="0">
                <a:latin typeface="LiberationSerif"/>
              </a:rPr>
              <a:t> over albino.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6594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4145090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5562072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58808" y="4879857"/>
            <a:ext cx="0" cy="880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4729" y="5760715"/>
            <a:ext cx="19740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4729" y="5760715"/>
            <a:ext cx="0" cy="17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633214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259" y="409636"/>
            <a:ext cx="2097741" cy="475366"/>
          </a:xfrm>
        </p:spPr>
        <p:txBody>
          <a:bodyPr>
            <a:normAutofit/>
          </a:bodyPr>
          <a:lstStyle/>
          <a:p>
            <a:r>
              <a:rPr lang="en-US" sz="2000" b="1" dirty="0"/>
              <a:t>Figure 12.8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2729" y="835764"/>
            <a:ext cx="8062912" cy="333136"/>
          </a:xfrm>
        </p:spPr>
        <p:txBody>
          <a:bodyPr>
            <a:noAutofit/>
          </a:bodyPr>
          <a:lstStyle/>
          <a:p>
            <a:r>
              <a:rPr lang="en-US" sz="2000" dirty="0"/>
              <a:t>Four different alleles exist for the rabbit coat color (</a:t>
            </a:r>
            <a:r>
              <a:rPr lang="en-US" sz="2000" i="1" dirty="0">
                <a:latin typeface="Arial"/>
                <a:cs typeface="Arial"/>
              </a:rPr>
              <a:t>C</a:t>
            </a:r>
            <a:r>
              <a:rPr lang="en-US" sz="2000" dirty="0"/>
              <a:t>) gene.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1773" y="107834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Multiple Alleles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15" y="1294574"/>
            <a:ext cx="5909579" cy="42663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5090" y="5686602"/>
            <a:ext cx="8481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What phenotype would </a:t>
            </a:r>
            <a:r>
              <a:rPr lang="en-US" sz="2400" dirty="0" err="1">
                <a:solidFill>
                  <a:schemeClr val="accent5"/>
                </a:solidFill>
              </a:rPr>
              <a:t>CC</a:t>
            </a:r>
            <a:r>
              <a:rPr lang="en-US" sz="2400" baseline="30000" dirty="0" err="1">
                <a:solidFill>
                  <a:schemeClr val="accent5"/>
                </a:solidFill>
              </a:rPr>
              <a:t>ch</a:t>
            </a:r>
            <a:r>
              <a:rPr lang="en-US" sz="2400" dirty="0">
                <a:solidFill>
                  <a:schemeClr val="accent5"/>
                </a:solidFill>
              </a:rPr>
              <a:t> be?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Could a chinchilla rabbit and a brown rabbit have an albino baby rabbit?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6594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4145090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5562072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55907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43434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Epistasis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13" y="914400"/>
            <a:ext cx="5221287" cy="5257800"/>
          </a:xfrm>
        </p:spPr>
        <p:txBody>
          <a:bodyPr/>
          <a:lstStyle/>
          <a:p>
            <a:r>
              <a:rPr lang="en-US" altLang="en-US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Epistasis</a:t>
            </a:r>
            <a:r>
              <a:rPr lang="en-US" altLang="en-US" sz="2600" dirty="0">
                <a:ea typeface="ＭＳ Ｐゴシック" panose="020B0600070205080204" pitchFamily="34" charset="-128"/>
              </a:rPr>
              <a:t>: </a:t>
            </a:r>
            <a:r>
              <a:rPr lang="en-US" sz="2800" dirty="0"/>
              <a:t>one gene masks or interferes with the expression of another</a:t>
            </a:r>
          </a:p>
          <a:p>
            <a:r>
              <a:rPr lang="en-US" altLang="en-US" sz="2600" b="1" i="1" dirty="0">
                <a:ea typeface="ＭＳ Ｐゴシック" panose="020B0600070205080204" pitchFamily="34" charset="-128"/>
              </a:rPr>
              <a:t>Example</a:t>
            </a:r>
            <a:r>
              <a:rPr lang="en-US" altLang="en-US" sz="2600" dirty="0">
                <a:ea typeface="ＭＳ Ｐゴシック" panose="020B0600070205080204" pitchFamily="34" charset="-128"/>
              </a:rPr>
              <a:t>: Coat color in Labrador retrievers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Two Alleles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: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One Allele for Color, one Allele for pigment in hair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Allele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B: </a:t>
            </a:r>
            <a:r>
              <a:rPr lang="en-US" altLang="en-US" sz="2400" b="1" u="sng" dirty="0">
                <a:ea typeface="ＭＳ Ｐゴシック" panose="020B0600070205080204" pitchFamily="34" charset="-128"/>
              </a:rPr>
              <a:t>Color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: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(black) dominant to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ea typeface="ＭＳ Ｐゴシック" panose="020B0600070205080204" pitchFamily="34" charset="-128"/>
              </a:rPr>
              <a:t> (brown)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Allele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E: </a:t>
            </a:r>
            <a:r>
              <a:rPr lang="en-US" altLang="en-US" sz="2400" b="1" u="sng" dirty="0">
                <a:ea typeface="ＭＳ Ｐゴシック" panose="020B0600070205080204" pitchFamily="34" charset="-128"/>
              </a:rPr>
              <a:t>Pigment in hair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: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E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(pigment deposition) is dominant to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e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(no pigment deposition: yellow).</a:t>
            </a:r>
          </a:p>
        </p:txBody>
      </p:sp>
      <p:sp>
        <p:nvSpPr>
          <p:cNvPr id="86021" name="Rectangle 1"/>
          <p:cNvSpPr>
            <a:spLocks noChangeArrowheads="1"/>
          </p:cNvSpPr>
          <p:nvPr/>
        </p:nvSpPr>
        <p:spPr bwMode="auto">
          <a:xfrm>
            <a:off x="7594600" y="906463"/>
            <a:ext cx="1295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  <a:t>BBEE </a:t>
            </a:r>
            <a:b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</a:br>
            <a: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  <a:t>BbEE </a:t>
            </a:r>
            <a:b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</a:br>
            <a: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  <a:t>BBEe </a:t>
            </a:r>
            <a:b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</a:br>
            <a: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  <a:t>BbEe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2" name="Rectangle 2"/>
          <p:cNvSpPr>
            <a:spLocks noChangeArrowheads="1"/>
          </p:cNvSpPr>
          <p:nvPr/>
        </p:nvSpPr>
        <p:spPr bwMode="auto">
          <a:xfrm>
            <a:off x="7640638" y="3070225"/>
            <a:ext cx="114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  <a:t>bbEE</a:t>
            </a:r>
            <a:b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</a:br>
            <a: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  <a:t>bbEe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3" name="Rectangle 3"/>
          <p:cNvSpPr>
            <a:spLocks noChangeArrowheads="1"/>
          </p:cNvSpPr>
          <p:nvPr/>
        </p:nvSpPr>
        <p:spPr bwMode="auto">
          <a:xfrm>
            <a:off x="7678738" y="4572000"/>
            <a:ext cx="106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  <a:t>BBee</a:t>
            </a:r>
            <a:b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</a:br>
            <a: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  <a:t>Bbee</a:t>
            </a:r>
            <a:b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</a:br>
            <a:r>
              <a:rPr lang="en-US" altLang="en-US" sz="2400">
                <a:solidFill>
                  <a:srgbClr val="0070C0"/>
                </a:solidFill>
                <a:latin typeface="Verdana" panose="020B0604030504040204" pitchFamily="34" charset="0"/>
              </a:rPr>
              <a:t>bbee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4" name="Rectangle 1"/>
          <p:cNvSpPr>
            <a:spLocks noChangeArrowheads="1"/>
          </p:cNvSpPr>
          <p:nvPr/>
        </p:nvSpPr>
        <p:spPr bwMode="auto">
          <a:xfrm>
            <a:off x="5510213" y="444500"/>
            <a:ext cx="1757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Phenotype</a:t>
            </a:r>
          </a:p>
        </p:txBody>
      </p:sp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7358063" y="444500"/>
            <a:ext cx="160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Genotype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973" y="914400"/>
            <a:ext cx="2203627" cy="1656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13465"/>
            <a:ext cx="85581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4"/>
              </a:rPr>
              <a:t>Black Lab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5036" y="2772569"/>
            <a:ext cx="1779714" cy="1541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28909"/>
            <a:ext cx="8429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7"/>
              </a:rPr>
              <a:t>YellowLab</a:t>
            </a:r>
            <a:r>
              <a:rPr lang="en-US" sz="1100" dirty="0" smtClean="0"/>
              <a:t>(c</a:t>
            </a:r>
            <a:r>
              <a:rPr lang="en-US" sz="1100" dirty="0"/>
              <a:t>) Wikipedia,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2186" y="4515971"/>
            <a:ext cx="1665414" cy="1567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96390"/>
            <a:ext cx="9061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9"/>
              </a:rPr>
              <a:t>Brown Lab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750734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3805" y="309282"/>
            <a:ext cx="2101103" cy="78973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6CB255"/>
                </a:solidFill>
              </a:rPr>
              <a:t>Figure 12.20</a:t>
            </a:r>
          </a:p>
        </p:txBody>
      </p:sp>
      <p:pic>
        <p:nvPicPr>
          <p:cNvPr id="2" name="Picture Placeholder 1" descr="Figure_12_03_0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5" y="1207060"/>
            <a:ext cx="4493120" cy="5330282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808632" y="1462199"/>
            <a:ext cx="3913188" cy="2934990"/>
          </a:xfrm>
        </p:spPr>
        <p:txBody>
          <a:bodyPr>
            <a:noAutofit/>
          </a:bodyPr>
          <a:lstStyle/>
          <a:p>
            <a:r>
              <a:rPr lang="en-US" sz="2000" dirty="0"/>
              <a:t>In mice, the mottled agouti coat color (</a:t>
            </a:r>
            <a:r>
              <a:rPr lang="en-US" sz="2000" i="1" dirty="0"/>
              <a:t>A</a:t>
            </a:r>
            <a:r>
              <a:rPr lang="en-US" sz="2000" dirty="0"/>
              <a:t>) is dominant to a solid coloration, such as black or gray. </a:t>
            </a:r>
          </a:p>
          <a:p>
            <a:r>
              <a:rPr lang="en-US" sz="2000" dirty="0"/>
              <a:t>A gene at a separate locus (</a:t>
            </a:r>
            <a:r>
              <a:rPr lang="en-US" sz="2000" i="1" dirty="0"/>
              <a:t>C</a:t>
            </a:r>
            <a:r>
              <a:rPr lang="en-US" sz="2000" dirty="0"/>
              <a:t>) is responsible for </a:t>
            </a:r>
            <a:r>
              <a:rPr lang="en-US" sz="2000" b="1" dirty="0"/>
              <a:t>pigment production</a:t>
            </a:r>
            <a:r>
              <a:rPr lang="en-US" sz="2000" dirty="0"/>
              <a:t>. </a:t>
            </a:r>
          </a:p>
          <a:p>
            <a:r>
              <a:rPr lang="en-US" sz="2000" dirty="0"/>
              <a:t>The recessive </a:t>
            </a:r>
            <a:r>
              <a:rPr lang="en-US" sz="2000" i="1" dirty="0"/>
              <a:t>c </a:t>
            </a:r>
            <a:r>
              <a:rPr lang="en-US" sz="2000" dirty="0"/>
              <a:t>allele does not produce pigment, and a mouse with the homozygous recessive </a:t>
            </a:r>
            <a:r>
              <a:rPr lang="en-US" sz="2000" i="1" dirty="0"/>
              <a:t>cc </a:t>
            </a:r>
            <a:r>
              <a:rPr lang="en-US" sz="2000" dirty="0"/>
              <a:t>genotype is albino regardless of the allele present at the </a:t>
            </a:r>
            <a:r>
              <a:rPr lang="en-US" sz="2000" i="1" dirty="0"/>
              <a:t>A </a:t>
            </a:r>
            <a:r>
              <a:rPr lang="en-US" sz="2000" dirty="0"/>
              <a:t>locus. </a:t>
            </a:r>
          </a:p>
          <a:p>
            <a:r>
              <a:rPr lang="en-US" sz="2000" dirty="0"/>
              <a:t>Thus, the </a:t>
            </a:r>
            <a:r>
              <a:rPr lang="en-US" sz="2000" i="1" dirty="0"/>
              <a:t>C </a:t>
            </a:r>
            <a:r>
              <a:rPr lang="en-US" sz="2000" dirty="0"/>
              <a:t>gene is </a:t>
            </a:r>
            <a:r>
              <a:rPr lang="en-US" sz="2000" b="1" dirty="0" err="1"/>
              <a:t>epistatic</a:t>
            </a:r>
            <a:r>
              <a:rPr lang="en-US" sz="2000" dirty="0"/>
              <a:t> to the </a:t>
            </a:r>
            <a:r>
              <a:rPr lang="en-US" sz="2000" i="1" dirty="0"/>
              <a:t>A </a:t>
            </a:r>
            <a:r>
              <a:rPr lang="en-US" sz="2000" dirty="0"/>
              <a:t>gene.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08073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E93C9E-D173-4DA7-A0E1-1A336B0A663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32814" y="159840"/>
            <a:ext cx="7886700" cy="88230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Sex Chromosomes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073" y="1042148"/>
            <a:ext cx="7886700" cy="2934634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 The sex of a human is determined by the Y chromosome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Chromosomes XX = female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Chromosomes XY = male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Humans have 46 total chromosomes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22 pairs are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autosomes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1 pair of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sex chromosomes</a:t>
            </a:r>
          </a:p>
          <a:p>
            <a:pPr marL="342900" lvl="1" indent="0" eaLnBrk="1" hangingPunct="1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5" y="4055815"/>
            <a:ext cx="1514475" cy="1866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0087" y="6462061"/>
            <a:ext cx="9493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4"/>
              </a:rPr>
              <a:t>XX</a:t>
            </a:r>
            <a:r>
              <a:rPr lang="en-US" sz="1100" u="sng" dirty="0" smtClean="0"/>
              <a:t>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4889" r="1" b="2981"/>
          <a:stretch/>
        </p:blipFill>
        <p:spPr>
          <a:xfrm>
            <a:off x="4867835" y="4131716"/>
            <a:ext cx="1250576" cy="1844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087" y="6616995"/>
            <a:ext cx="82296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7"/>
              </a:rPr>
              <a:t>XY</a:t>
            </a:r>
            <a:r>
              <a:rPr lang="en-US" sz="1100" u="sng" dirty="0" smtClean="0"/>
              <a:t>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2167680" y="5976254"/>
            <a:ext cx="1697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XX = female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410634" y="5947541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XY = male</a:t>
            </a:r>
          </a:p>
        </p:txBody>
      </p:sp>
    </p:spTree>
    <p:extLst>
      <p:ext uri="{BB962C8B-B14F-4D97-AF65-F5344CB8AC3E}">
        <p14:creationId xmlns:p14="http://schemas.microsoft.com/office/powerpoint/2010/main" val="365003752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934"/>
            <a:ext cx="7886700" cy="1001690"/>
          </a:xfrm>
        </p:spPr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Sex Linkage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48770" y="738234"/>
            <a:ext cx="8690162" cy="3095998"/>
          </a:xfrm>
        </p:spPr>
        <p:txBody>
          <a:bodyPr/>
          <a:lstStyle/>
          <a:p>
            <a:r>
              <a:rPr lang="en-US" dirty="0"/>
              <a:t>Thomas Hunt Morgan determined gene for eye color in fruit flies (</a:t>
            </a:r>
            <a:r>
              <a:rPr lang="en-US" i="1" dirty="0"/>
              <a:t>Drosophila</a:t>
            </a:r>
            <a:r>
              <a:rPr lang="en-US" dirty="0"/>
              <a:t>) is on the X chromosome in 1910</a:t>
            </a:r>
          </a:p>
          <a:p>
            <a:r>
              <a:rPr lang="en-US" i="1" dirty="0"/>
              <a:t>Drosophila </a:t>
            </a:r>
            <a:r>
              <a:rPr lang="en-US" dirty="0"/>
              <a:t>males have an XY chromosome pair, and females are XX</a:t>
            </a:r>
          </a:p>
          <a:p>
            <a:r>
              <a:rPr lang="en-US" dirty="0"/>
              <a:t>Wild-type eye color is red (</a:t>
            </a:r>
            <a:r>
              <a:rPr lang="en-US" b="1" dirty="0"/>
              <a:t>X</a:t>
            </a:r>
            <a:r>
              <a:rPr lang="en-US" b="1" i="1" baseline="30000" dirty="0"/>
              <a:t>R</a:t>
            </a:r>
            <a:r>
              <a:rPr lang="en-US" dirty="0"/>
              <a:t>) and it is </a:t>
            </a:r>
            <a:r>
              <a:rPr lang="en-US" b="1" i="1" dirty="0"/>
              <a:t>dominant</a:t>
            </a:r>
            <a:r>
              <a:rPr lang="en-US" dirty="0"/>
              <a:t> to white eye color (</a:t>
            </a:r>
            <a:r>
              <a:rPr lang="en-US" b="1" dirty="0" err="1"/>
              <a:t>X</a:t>
            </a:r>
            <a:r>
              <a:rPr lang="en-US" b="1" i="1" baseline="30000" dirty="0" err="1"/>
              <a:t>r</a:t>
            </a:r>
            <a:r>
              <a:rPr lang="en-US" dirty="0"/>
              <a:t>)</a:t>
            </a:r>
          </a:p>
          <a:p>
            <a:r>
              <a:rPr lang="en-US" dirty="0"/>
              <a:t>Males are said to be </a:t>
            </a:r>
            <a:r>
              <a:rPr lang="en-US" b="1" dirty="0" err="1">
                <a:solidFill>
                  <a:srgbClr val="0070C0"/>
                </a:solidFill>
              </a:rPr>
              <a:t>hemizygous</a:t>
            </a:r>
            <a:r>
              <a:rPr lang="en-US" dirty="0"/>
              <a:t>, because they have only one allele for any X-linked characteristic</a:t>
            </a:r>
          </a:p>
          <a:p>
            <a:r>
              <a:rPr lang="en-US" dirty="0"/>
              <a:t>Male genotypes: X</a:t>
            </a:r>
            <a:r>
              <a:rPr lang="en-US" i="1" baseline="30000" dirty="0"/>
              <a:t>R</a:t>
            </a:r>
            <a:r>
              <a:rPr lang="en-US" dirty="0"/>
              <a:t>Y or </a:t>
            </a:r>
            <a:r>
              <a:rPr lang="en-US" dirty="0" err="1"/>
              <a:t>X</a:t>
            </a:r>
            <a:r>
              <a:rPr lang="en-US" i="1" baseline="30000" dirty="0" err="1"/>
              <a:t>r</a:t>
            </a:r>
            <a:r>
              <a:rPr lang="en-US" dirty="0" err="1"/>
              <a:t>Y</a:t>
            </a:r>
            <a:r>
              <a:rPr lang="en-US" dirty="0"/>
              <a:t>. </a:t>
            </a:r>
          </a:p>
          <a:p>
            <a:r>
              <a:rPr lang="en-US" dirty="0"/>
              <a:t>Females have two alleles, genotypes: X</a:t>
            </a:r>
            <a:r>
              <a:rPr lang="en-US" i="1" baseline="30000" dirty="0"/>
              <a:t>R</a:t>
            </a:r>
            <a:r>
              <a:rPr lang="en-US" dirty="0"/>
              <a:t>X</a:t>
            </a:r>
            <a:r>
              <a:rPr lang="en-US" i="1" baseline="30000" dirty="0"/>
              <a:t>R</a:t>
            </a:r>
            <a:r>
              <a:rPr lang="en-US" dirty="0"/>
              <a:t>, </a:t>
            </a:r>
            <a:r>
              <a:rPr lang="en-US" dirty="0" err="1"/>
              <a:t>X</a:t>
            </a:r>
            <a:r>
              <a:rPr lang="en-US" i="1" baseline="30000" dirty="0" err="1"/>
              <a:t>R</a:t>
            </a:r>
            <a:r>
              <a:rPr lang="en-US" dirty="0" err="1"/>
              <a:t>X</a:t>
            </a:r>
            <a:r>
              <a:rPr lang="en-US" i="1" baseline="30000" dirty="0" err="1"/>
              <a:t>r</a:t>
            </a:r>
            <a:r>
              <a:rPr lang="en-US" dirty="0"/>
              <a:t>, or </a:t>
            </a:r>
            <a:r>
              <a:rPr lang="en-US" dirty="0" err="1"/>
              <a:t>X</a:t>
            </a:r>
            <a:r>
              <a:rPr lang="en-US" i="1" baseline="30000" dirty="0" err="1"/>
              <a:t>r</a:t>
            </a:r>
            <a:r>
              <a:rPr lang="en-US" dirty="0" err="1"/>
              <a:t>X</a:t>
            </a:r>
            <a:r>
              <a:rPr lang="en-US" i="1" baseline="30000" dirty="0" err="1"/>
              <a:t>r</a:t>
            </a:r>
            <a:endParaRPr lang="en-US" altLang="en-US" baseline="30000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Placeholder 1" descr="Figure_12_02_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61" y="3902713"/>
            <a:ext cx="2160367" cy="26839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44153" y="4875350"/>
            <a:ext cx="134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CB255"/>
                </a:solidFill>
              </a:rPr>
              <a:t>Figure 12.11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644153" y="5244682"/>
            <a:ext cx="4242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Clockwise from top left are brown, cinnabar, sepia, vermilion, white, and red. Red eye color is wild-type and is dominant to white eye color.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112835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862918" y="2864224"/>
            <a:ext cx="3065492" cy="22591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471" y="53067"/>
            <a:ext cx="8062912" cy="659535"/>
          </a:xfrm>
        </p:spPr>
        <p:txBody>
          <a:bodyPr>
            <a:normAutofit/>
          </a:bodyPr>
          <a:lstStyle/>
          <a:p>
            <a:r>
              <a:rPr lang="en-US" sz="2800" b="1" dirty="0"/>
              <a:t>Figure 12.12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0544" y="6080640"/>
            <a:ext cx="8062912" cy="777360"/>
          </a:xfrm>
        </p:spPr>
        <p:txBody>
          <a:bodyPr>
            <a:normAutofit/>
          </a:bodyPr>
          <a:lstStyle/>
          <a:p>
            <a:r>
              <a:rPr lang="en-US" sz="1600" dirty="0" err="1"/>
              <a:t>Punnett</a:t>
            </a:r>
            <a:r>
              <a:rPr lang="en-US" sz="1600" dirty="0"/>
              <a:t> square analysis is used to determine the ratio of offspring from a cross between a red-eyed male fruit fly and a white-eyed female fruit fly.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87" y="623887"/>
            <a:ext cx="5238190" cy="5265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44669" y="1617240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X</a:t>
            </a:r>
            <a:r>
              <a:rPr lang="en-US" sz="3200" b="1" i="1" baseline="30000" dirty="0" err="1"/>
              <a:t>w</a:t>
            </a:r>
            <a:r>
              <a:rPr lang="en-US" sz="3200" b="1" dirty="0" err="1"/>
              <a:t>X</a:t>
            </a:r>
            <a:r>
              <a:rPr lang="en-US" sz="3200" b="1" i="1" baseline="30000" dirty="0" err="1"/>
              <a:t>w</a:t>
            </a:r>
            <a:endParaRPr lang="en-US" altLang="en-US" sz="3200" b="1" baseline="30000" dirty="0">
              <a:ea typeface="ＭＳ Ｐゴシック" panose="020B060007020508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039" y="1647727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b="1" i="1" baseline="30000" dirty="0"/>
              <a:t>R</a:t>
            </a:r>
            <a:r>
              <a:rPr lang="en-US" sz="3200" b="1" dirty="0"/>
              <a:t>Y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970057" y="1555684"/>
            <a:ext cx="2783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Red (</a:t>
            </a:r>
            <a:r>
              <a:rPr lang="en-US" b="1" dirty="0"/>
              <a:t>X</a:t>
            </a:r>
            <a:r>
              <a:rPr lang="en-US" b="1" i="1" baseline="30000" dirty="0"/>
              <a:t>W</a:t>
            </a:r>
            <a:r>
              <a:rPr lang="en-US" dirty="0"/>
              <a:t>) and it is </a:t>
            </a:r>
            <a:r>
              <a:rPr lang="en-US" b="1" i="1" dirty="0"/>
              <a:t>dominant</a:t>
            </a:r>
            <a:r>
              <a:rPr lang="en-US" dirty="0"/>
              <a:t> to white eye color (</a:t>
            </a:r>
            <a:r>
              <a:rPr lang="en-US" b="1" dirty="0" err="1"/>
              <a:t>X</a:t>
            </a:r>
            <a:r>
              <a:rPr lang="en-US" b="1" i="1" baseline="30000" dirty="0" err="1"/>
              <a:t>w</a:t>
            </a:r>
            <a:r>
              <a:rPr lang="en-US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70057" y="3063498"/>
            <a:ext cx="29583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berationSans"/>
              </a:rPr>
              <a:t>What ratio of offspring would result from a cross between a white-eyed male and a female that is</a:t>
            </a:r>
          </a:p>
          <a:p>
            <a:r>
              <a:rPr lang="en-US" dirty="0">
                <a:latin typeface="LiberationSans"/>
              </a:rPr>
              <a:t>heterozygous for red eye color?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202612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112152"/>
            <a:ext cx="7886700" cy="1325563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Sex Linkage and Human Traits and Disease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75689" y="1405591"/>
            <a:ext cx="8192621" cy="4934138"/>
          </a:xfrm>
        </p:spPr>
        <p:txBody>
          <a:bodyPr>
            <a:no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X-linked human diseases</a:t>
            </a:r>
            <a:r>
              <a:rPr lang="en-US" altLang="en-US" sz="2600" dirty="0">
                <a:ea typeface="ＭＳ Ｐゴシック" panose="020B0600070205080204" pitchFamily="34" charset="-128"/>
              </a:rPr>
              <a:t>: </a:t>
            </a:r>
            <a:r>
              <a:rPr lang="en-US" sz="2600" dirty="0"/>
              <a:t>color blindness, hemophilia, and muscular dystrophy</a:t>
            </a:r>
          </a:p>
          <a:p>
            <a:r>
              <a:rPr lang="en-US" sz="2800" dirty="0"/>
              <a:t>Because human males need to inherit only one recessive </a:t>
            </a:r>
            <a:r>
              <a:rPr lang="en-US" sz="2800" b="1" dirty="0"/>
              <a:t>mutant X </a:t>
            </a:r>
            <a:r>
              <a:rPr lang="en-US" sz="2800" dirty="0"/>
              <a:t>allele to be affected, X-linked disorders are disproportionately observed in males. </a:t>
            </a:r>
          </a:p>
          <a:p>
            <a:r>
              <a:rPr lang="en-US" sz="2800" dirty="0"/>
              <a:t>Females must inherit recessive X-linked alleles from </a:t>
            </a:r>
            <a:r>
              <a:rPr lang="en-US" sz="2800" b="1" i="1" dirty="0"/>
              <a:t>both</a:t>
            </a:r>
            <a:r>
              <a:rPr lang="en-US" sz="2800" dirty="0"/>
              <a:t> of their parents in order to express the trait </a:t>
            </a:r>
          </a:p>
          <a:p>
            <a:endParaRPr lang="en-US" sz="2800" b="1" dirty="0"/>
          </a:p>
          <a:p>
            <a:r>
              <a:rPr lang="en-US" sz="2600" b="1" dirty="0"/>
              <a:t>Therefore, recessive </a:t>
            </a:r>
            <a:r>
              <a:rPr lang="en-US" sz="2600" b="1" dirty="0">
                <a:solidFill>
                  <a:schemeClr val="accent6"/>
                </a:solidFill>
              </a:rPr>
              <a:t>X-linked traits </a:t>
            </a:r>
            <a:r>
              <a:rPr lang="en-US" sz="2600" b="1" dirty="0"/>
              <a:t>appear </a:t>
            </a:r>
            <a:r>
              <a:rPr lang="en-US" sz="2600" b="1" dirty="0">
                <a:solidFill>
                  <a:schemeClr val="accent6"/>
                </a:solidFill>
              </a:rPr>
              <a:t>more frequently in males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/>
              <a:t>than females</a:t>
            </a:r>
            <a:endParaRPr lang="en-US" altLang="en-US" sz="2600" b="1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1087B3-FF8B-4EBB-B08B-0B9DDD2CC67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61009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7700" y="457200"/>
            <a:ext cx="7696200" cy="45720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X-Linked Recessive Pedigree</a:t>
            </a:r>
            <a:r>
              <a:rPr lang="en-US" altLang="en-US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		</a:t>
            </a:r>
            <a:endParaRPr lang="en-US" altLang="en-US" sz="20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5363" name="Picture 5" descr="Fig3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172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81000" y="1804988"/>
            <a:ext cx="1524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Dad: </a:t>
            </a:r>
            <a:r>
              <a:rPr lang="en-US" altLang="en-US" sz="2400" b="1"/>
              <a:t>X</a:t>
            </a:r>
            <a:r>
              <a:rPr lang="en-US" altLang="en-US" sz="2400" b="1" baseline="30000"/>
              <a:t>R</a:t>
            </a:r>
            <a:r>
              <a:rPr lang="en-US" altLang="en-US" sz="2400" b="1"/>
              <a:t>Y</a:t>
            </a:r>
            <a:endParaRPr lang="en-US" altLang="en-US" sz="2400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419600" y="1819275"/>
            <a:ext cx="4648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Mom: </a:t>
            </a:r>
            <a:r>
              <a:rPr lang="en-US" altLang="en-US" sz="2400" b="1"/>
              <a:t>X</a:t>
            </a:r>
            <a:r>
              <a:rPr lang="en-US" altLang="en-US" sz="2400" b="1" baseline="30000"/>
              <a:t>R</a:t>
            </a:r>
            <a:r>
              <a:rPr lang="en-US" altLang="en-US" sz="2400" b="1"/>
              <a:t>X</a:t>
            </a:r>
            <a:r>
              <a:rPr lang="en-US" altLang="en-US" sz="2400" b="1" baseline="30000"/>
              <a:t>r</a:t>
            </a:r>
            <a:r>
              <a:rPr lang="en-US" altLang="en-US" sz="2400"/>
              <a:t>, carrier = unaffected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716713" y="2590800"/>
            <a:ext cx="2427287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1</a:t>
            </a:r>
            <a:r>
              <a:rPr lang="en-US" altLang="en-US" sz="2400" b="1" u="sng" baseline="30000"/>
              <a:t>st</a:t>
            </a:r>
            <a:r>
              <a:rPr lang="en-US" altLang="en-US" sz="2400" b="1" u="sng"/>
              <a:t> Generation: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Only males that received “</a:t>
            </a:r>
            <a:r>
              <a:rPr lang="en-US" altLang="en-US" sz="2400" b="1"/>
              <a:t>X</a:t>
            </a:r>
            <a:r>
              <a:rPr lang="en-US" altLang="en-US" sz="2400" b="1" baseline="30000"/>
              <a:t>r</a:t>
            </a:r>
            <a:r>
              <a:rPr lang="en-US" altLang="en-US" sz="2400"/>
              <a:t>” from mom are affected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Females received “</a:t>
            </a:r>
            <a:r>
              <a:rPr lang="en-US" altLang="en-US" sz="2400" b="1"/>
              <a:t>X</a:t>
            </a:r>
            <a:r>
              <a:rPr lang="en-US" altLang="en-US" sz="2400" b="1" baseline="30000"/>
              <a:t>R</a:t>
            </a:r>
            <a:r>
              <a:rPr lang="en-US" altLang="en-US" sz="2400"/>
              <a:t>” from Dad so none affected, are carriers</a:t>
            </a: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3886200" y="2590800"/>
            <a:ext cx="152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12"/>
          <p:cNvSpPr>
            <a:spLocks noChangeShapeType="1"/>
          </p:cNvSpPr>
          <p:nvPr/>
        </p:nvSpPr>
        <p:spPr bwMode="auto">
          <a:xfrm>
            <a:off x="2438400" y="2590800"/>
            <a:ext cx="152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>
            <a:off x="152400" y="4495800"/>
            <a:ext cx="76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2362200" y="4495800"/>
            <a:ext cx="152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>
            <a:off x="4419600" y="4495800"/>
            <a:ext cx="152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Rectangle 1"/>
          <p:cNvSpPr>
            <a:spLocks noChangeArrowheads="1"/>
          </p:cNvSpPr>
          <p:nvPr/>
        </p:nvSpPr>
        <p:spPr bwMode="auto">
          <a:xfrm>
            <a:off x="2052638" y="2360613"/>
            <a:ext cx="7715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5373" name="Rectangle 2"/>
          <p:cNvSpPr>
            <a:spLocks noChangeArrowheads="1"/>
          </p:cNvSpPr>
          <p:nvPr/>
        </p:nvSpPr>
        <p:spPr bwMode="auto">
          <a:xfrm>
            <a:off x="3451225" y="2360613"/>
            <a:ext cx="86995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4313238" y="4343400"/>
            <a:ext cx="8683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5375" name="Rectangle 18"/>
          <p:cNvSpPr>
            <a:spLocks noChangeArrowheads="1"/>
          </p:cNvSpPr>
          <p:nvPr/>
        </p:nvSpPr>
        <p:spPr bwMode="auto">
          <a:xfrm>
            <a:off x="1296988" y="4343400"/>
            <a:ext cx="7223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5376" name="Rectangle 19"/>
          <p:cNvSpPr>
            <a:spLocks noChangeArrowheads="1"/>
          </p:cNvSpPr>
          <p:nvPr/>
        </p:nvSpPr>
        <p:spPr bwMode="auto">
          <a:xfrm>
            <a:off x="0" y="4362450"/>
            <a:ext cx="9255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5377" name="Rectangle 20"/>
          <p:cNvSpPr>
            <a:spLocks noChangeArrowheads="1"/>
          </p:cNvSpPr>
          <p:nvPr/>
        </p:nvSpPr>
        <p:spPr bwMode="auto">
          <a:xfrm>
            <a:off x="0" y="6246813"/>
            <a:ext cx="8683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5378" name="Line 10"/>
          <p:cNvSpPr>
            <a:spLocks noChangeShapeType="1"/>
          </p:cNvSpPr>
          <p:nvPr/>
        </p:nvSpPr>
        <p:spPr bwMode="auto">
          <a:xfrm flipV="1">
            <a:off x="1697037" y="2820988"/>
            <a:ext cx="2255837" cy="15414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>
            <a:off x="2052638" y="4364038"/>
            <a:ext cx="9239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8800" y="4343400"/>
            <a:ext cx="939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64213" y="4335463"/>
            <a:ext cx="4699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91000" y="6326188"/>
            <a:ext cx="20431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8363" y="6326188"/>
            <a:ext cx="939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5811838" y="6246813"/>
            <a:ext cx="7207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5385" name="Rectangle 27"/>
          <p:cNvSpPr>
            <a:spLocks noChangeArrowheads="1"/>
          </p:cNvSpPr>
          <p:nvPr/>
        </p:nvSpPr>
        <p:spPr bwMode="auto">
          <a:xfrm>
            <a:off x="4941888" y="6286500"/>
            <a:ext cx="8699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5386" name="Rectangle 28"/>
          <p:cNvSpPr>
            <a:spLocks noChangeArrowheads="1"/>
          </p:cNvSpPr>
          <p:nvPr/>
        </p:nvSpPr>
        <p:spPr bwMode="auto">
          <a:xfrm>
            <a:off x="4011613" y="6370638"/>
            <a:ext cx="7715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5387" name="Rectangle 29"/>
          <p:cNvSpPr>
            <a:spLocks noChangeArrowheads="1"/>
          </p:cNvSpPr>
          <p:nvPr/>
        </p:nvSpPr>
        <p:spPr bwMode="auto">
          <a:xfrm>
            <a:off x="2906713" y="4364038"/>
            <a:ext cx="7699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5388" name="Rectangle 30"/>
          <p:cNvSpPr>
            <a:spLocks noChangeArrowheads="1"/>
          </p:cNvSpPr>
          <p:nvPr/>
        </p:nvSpPr>
        <p:spPr bwMode="auto">
          <a:xfrm>
            <a:off x="3602038" y="4367213"/>
            <a:ext cx="7207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5389" name="Rectangle 31"/>
          <p:cNvSpPr>
            <a:spLocks noChangeArrowheads="1"/>
          </p:cNvSpPr>
          <p:nvPr/>
        </p:nvSpPr>
        <p:spPr bwMode="auto">
          <a:xfrm>
            <a:off x="5614988" y="4330700"/>
            <a:ext cx="7699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6662075"/>
            <a:ext cx="8907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Caption: </a:t>
            </a:r>
            <a:r>
              <a:rPr lang="en-US" sz="1200" u="sng" dirty="0" smtClean="0">
                <a:hlinkClick r:id="rId3"/>
              </a:rPr>
              <a:t>Pedigree</a:t>
            </a:r>
            <a:r>
              <a:rPr lang="en-US" sz="1200" u="sng" dirty="0">
                <a:hlinkClick r:id="rId3"/>
              </a:rPr>
              <a:t> </a:t>
            </a:r>
            <a:r>
              <a:rPr lang="en-US" sz="1200" dirty="0"/>
              <a:t>(c) Wikipedia, </a:t>
            </a:r>
            <a:r>
              <a:rPr lang="en-US" sz="1200" u="sng" dirty="0">
                <a:hlinkClick r:id="rId4"/>
              </a:rPr>
              <a:t>Public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09916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ig3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172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81000" y="1804988"/>
            <a:ext cx="1524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Dad: </a:t>
            </a:r>
            <a:r>
              <a:rPr lang="en-US" altLang="en-US" sz="2400" b="1"/>
              <a:t>X</a:t>
            </a:r>
            <a:r>
              <a:rPr lang="en-US" altLang="en-US" sz="2400" b="1" baseline="30000"/>
              <a:t>R</a:t>
            </a:r>
            <a:r>
              <a:rPr lang="en-US" altLang="en-US" sz="2400" b="1"/>
              <a:t>Y</a:t>
            </a:r>
            <a:endParaRPr lang="en-US" altLang="en-US" sz="2400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419600" y="1819275"/>
            <a:ext cx="4648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Mom: </a:t>
            </a:r>
            <a:r>
              <a:rPr lang="en-US" altLang="en-US" sz="2400" b="1"/>
              <a:t>X</a:t>
            </a:r>
            <a:r>
              <a:rPr lang="en-US" altLang="en-US" sz="2400" b="1" baseline="30000"/>
              <a:t>R</a:t>
            </a:r>
            <a:r>
              <a:rPr lang="en-US" altLang="en-US" sz="2400" b="1"/>
              <a:t>X</a:t>
            </a:r>
            <a:r>
              <a:rPr lang="en-US" altLang="en-US" sz="2400" b="1" baseline="30000"/>
              <a:t>r</a:t>
            </a:r>
            <a:r>
              <a:rPr lang="en-US" altLang="en-US" sz="2400"/>
              <a:t>, carrier = unaffected</a:t>
            </a:r>
          </a:p>
        </p:txBody>
      </p:sp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3886200" y="2590800"/>
            <a:ext cx="152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2438400" y="2590800"/>
            <a:ext cx="152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13"/>
          <p:cNvSpPr>
            <a:spLocks noChangeShapeType="1"/>
          </p:cNvSpPr>
          <p:nvPr/>
        </p:nvSpPr>
        <p:spPr bwMode="auto">
          <a:xfrm>
            <a:off x="152400" y="4495800"/>
            <a:ext cx="76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14"/>
          <p:cNvSpPr>
            <a:spLocks noChangeShapeType="1"/>
          </p:cNvSpPr>
          <p:nvPr/>
        </p:nvSpPr>
        <p:spPr bwMode="auto">
          <a:xfrm>
            <a:off x="2362200" y="4495800"/>
            <a:ext cx="152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>
            <a:off x="4419600" y="4495800"/>
            <a:ext cx="1524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Rectangle 1"/>
          <p:cNvSpPr>
            <a:spLocks noChangeArrowheads="1"/>
          </p:cNvSpPr>
          <p:nvPr/>
        </p:nvSpPr>
        <p:spPr bwMode="auto">
          <a:xfrm>
            <a:off x="2052638" y="2360613"/>
            <a:ext cx="7715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3451225" y="2360613"/>
            <a:ext cx="86995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6396" name="Rectangle 17"/>
          <p:cNvSpPr>
            <a:spLocks noChangeArrowheads="1"/>
          </p:cNvSpPr>
          <p:nvPr/>
        </p:nvSpPr>
        <p:spPr bwMode="auto">
          <a:xfrm>
            <a:off x="4313238" y="4343400"/>
            <a:ext cx="8683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6397" name="Rectangle 18"/>
          <p:cNvSpPr>
            <a:spLocks noChangeArrowheads="1"/>
          </p:cNvSpPr>
          <p:nvPr/>
        </p:nvSpPr>
        <p:spPr bwMode="auto">
          <a:xfrm>
            <a:off x="1296988" y="4343400"/>
            <a:ext cx="7223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398" name="Rectangle 19"/>
          <p:cNvSpPr>
            <a:spLocks noChangeArrowheads="1"/>
          </p:cNvSpPr>
          <p:nvPr/>
        </p:nvSpPr>
        <p:spPr bwMode="auto">
          <a:xfrm>
            <a:off x="0" y="4362450"/>
            <a:ext cx="9255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0" y="6246813"/>
            <a:ext cx="8683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6400" name="Rectangle 21"/>
          <p:cNvSpPr>
            <a:spLocks noChangeArrowheads="1"/>
          </p:cNvSpPr>
          <p:nvPr/>
        </p:nvSpPr>
        <p:spPr bwMode="auto">
          <a:xfrm>
            <a:off x="2052638" y="4364038"/>
            <a:ext cx="9239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8800" y="4343400"/>
            <a:ext cx="939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64213" y="4335463"/>
            <a:ext cx="4699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91000" y="6326188"/>
            <a:ext cx="204311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8363" y="6326188"/>
            <a:ext cx="939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5" name="Rectangle 26"/>
          <p:cNvSpPr>
            <a:spLocks noChangeArrowheads="1"/>
          </p:cNvSpPr>
          <p:nvPr/>
        </p:nvSpPr>
        <p:spPr bwMode="auto">
          <a:xfrm>
            <a:off x="5811838" y="6246813"/>
            <a:ext cx="7207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4941888" y="6286500"/>
            <a:ext cx="8699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6407" name="Rectangle 28"/>
          <p:cNvSpPr>
            <a:spLocks noChangeArrowheads="1"/>
          </p:cNvSpPr>
          <p:nvPr/>
        </p:nvSpPr>
        <p:spPr bwMode="auto">
          <a:xfrm>
            <a:off x="4011613" y="6370638"/>
            <a:ext cx="7715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408" name="Rectangle 29"/>
          <p:cNvSpPr>
            <a:spLocks noChangeArrowheads="1"/>
          </p:cNvSpPr>
          <p:nvPr/>
        </p:nvSpPr>
        <p:spPr bwMode="auto">
          <a:xfrm>
            <a:off x="2906713" y="4364038"/>
            <a:ext cx="7699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409" name="Rectangle 30"/>
          <p:cNvSpPr>
            <a:spLocks noChangeArrowheads="1"/>
          </p:cNvSpPr>
          <p:nvPr/>
        </p:nvSpPr>
        <p:spPr bwMode="auto">
          <a:xfrm>
            <a:off x="3602038" y="4367213"/>
            <a:ext cx="7207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410" name="Rectangle 31"/>
          <p:cNvSpPr>
            <a:spLocks noChangeArrowheads="1"/>
          </p:cNvSpPr>
          <p:nvPr/>
        </p:nvSpPr>
        <p:spPr bwMode="auto">
          <a:xfrm>
            <a:off x="5614988" y="4330700"/>
            <a:ext cx="7699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411" name="Text Box 8"/>
          <p:cNvSpPr txBox="1">
            <a:spLocks noChangeArrowheads="1"/>
          </p:cNvSpPr>
          <p:nvPr/>
        </p:nvSpPr>
        <p:spPr bwMode="auto">
          <a:xfrm>
            <a:off x="6765925" y="2487613"/>
            <a:ext cx="22098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/>
              <a:t>2</a:t>
            </a:r>
            <a:r>
              <a:rPr lang="en-US" altLang="en-US" sz="2000" b="1" u="sng" baseline="30000"/>
              <a:t>nd</a:t>
            </a:r>
            <a:r>
              <a:rPr lang="en-US" altLang="en-US" sz="2000" b="1" u="sng"/>
              <a:t>  Generation: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No</a:t>
            </a:r>
            <a:r>
              <a:rPr lang="en-US" altLang="en-US" sz="2000"/>
              <a:t> male to male transmission: </a:t>
            </a:r>
            <a:r>
              <a:rPr lang="en-US" altLang="en-US" sz="2000" b="1" i="1">
                <a:solidFill>
                  <a:srgbClr val="FF0000"/>
                </a:solidFill>
              </a:rPr>
              <a:t>Dad gives sons Y chromosome Not X!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Male can pass it along to daughters who are carriers that can affect grandsons</a:t>
            </a:r>
          </a:p>
        </p:txBody>
      </p:sp>
      <p:sp>
        <p:nvSpPr>
          <p:cNvPr id="16412" name="Rectangle 35"/>
          <p:cNvSpPr>
            <a:spLocks noChangeArrowheads="1"/>
          </p:cNvSpPr>
          <p:nvPr/>
        </p:nvSpPr>
        <p:spPr bwMode="auto">
          <a:xfrm>
            <a:off x="1423988" y="6242050"/>
            <a:ext cx="7699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413" name="Rectangle 13"/>
          <p:cNvSpPr>
            <a:spLocks noChangeArrowheads="1"/>
          </p:cNvSpPr>
          <p:nvPr/>
        </p:nvSpPr>
        <p:spPr bwMode="auto">
          <a:xfrm>
            <a:off x="-11113" y="3276600"/>
            <a:ext cx="2286001" cy="34099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647700" y="457200"/>
            <a:ext cx="7696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ea typeface="ＭＳ Ｐゴシック" panose="020B0600070205080204" pitchFamily="34" charset="-128"/>
              </a:rPr>
              <a:t>X-Linked Recessive Pedigree</a:t>
            </a:r>
            <a:r>
              <a:rPr lang="en-US" altLang="en-US" sz="2000">
                <a:solidFill>
                  <a:srgbClr val="0070C0"/>
                </a:solidFill>
                <a:ea typeface="ＭＳ Ｐゴシック" panose="020B0600070205080204" pitchFamily="34" charset="-128"/>
              </a:rPr>
              <a:t>		</a:t>
            </a:r>
            <a:endParaRPr lang="en-US" altLang="en-US" sz="20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662075"/>
            <a:ext cx="8907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Caption: </a:t>
            </a:r>
            <a:r>
              <a:rPr lang="en-US" sz="1200" u="sng" dirty="0" smtClean="0">
                <a:hlinkClick r:id="rId3"/>
              </a:rPr>
              <a:t>Pedigree</a:t>
            </a:r>
            <a:r>
              <a:rPr lang="en-US" sz="1200" u="sng" dirty="0">
                <a:hlinkClick r:id="rId3"/>
              </a:rPr>
              <a:t> </a:t>
            </a:r>
            <a:r>
              <a:rPr lang="en-US" sz="1200" dirty="0"/>
              <a:t>(c) Wikipedia, </a:t>
            </a:r>
            <a:r>
              <a:rPr lang="en-US" sz="1200" u="sng" dirty="0">
                <a:hlinkClick r:id="rId4"/>
              </a:rPr>
              <a:t>Public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726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3DE2E3-9FD3-4615-B94C-73D3C9CF695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85800" y="3886200"/>
            <a:ext cx="7620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b="1" dirty="0">
                <a:solidFill>
                  <a:srgbClr val="0070C0"/>
                </a:solidFill>
              </a:rPr>
              <a:t>Cross-fertilize</a:t>
            </a:r>
            <a:r>
              <a:rPr lang="en-US" altLang="en-US" sz="2500" dirty="0"/>
              <a:t>: male and female gametes from </a:t>
            </a:r>
            <a:r>
              <a:rPr lang="en-US" altLang="en-US" sz="2500" b="1" i="1" dirty="0"/>
              <a:t>different</a:t>
            </a:r>
            <a:r>
              <a:rPr lang="en-US" altLang="en-US" sz="2500" dirty="0"/>
              <a:t> flowers/plant used to make zygote (pea)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Remove anthers from purple flower (prevent self fertilization).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Transfer pollen from purple to white flower.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Collect peas, plant them, observe flower color of the offspring generation.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74638"/>
            <a:ext cx="85296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Mendel’</a:t>
            </a:r>
            <a:r>
              <a:rPr lang="en-US" altLang="ja-JP" sz="4000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 experimental method</a:t>
            </a:r>
            <a:endParaRPr lang="en-US" altLang="en-US" sz="4000" b="1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40" y="1141245"/>
            <a:ext cx="2819400" cy="2409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2747" y="2128656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492847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0161" y="5772628"/>
            <a:ext cx="7886700" cy="65345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6CB255"/>
                </a:solidFill>
              </a:rPr>
              <a:t>Figure 12.13</a:t>
            </a:r>
          </a:p>
        </p:txBody>
      </p:sp>
      <p:pic>
        <p:nvPicPr>
          <p:cNvPr id="2" name="Picture Placeholder 1" descr="Figure_13_01_0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" y="1481232"/>
            <a:ext cx="3886200" cy="4291396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460566" y="1856407"/>
            <a:ext cx="4054784" cy="2482748"/>
          </a:xfrm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son</a:t>
            </a:r>
            <a:r>
              <a:rPr lang="en-US" sz="2000" dirty="0"/>
              <a:t> of a woman who is a carrier of a recessive X-linked disorder will have  a </a:t>
            </a:r>
            <a:r>
              <a:rPr lang="en-US" sz="2000" b="1" dirty="0"/>
              <a:t>50% chance </a:t>
            </a:r>
            <a:r>
              <a:rPr lang="en-US" sz="2000" dirty="0"/>
              <a:t>of being </a:t>
            </a:r>
            <a:r>
              <a:rPr lang="en-US" sz="2000" b="1" i="1" dirty="0"/>
              <a:t>affected</a:t>
            </a:r>
            <a:r>
              <a:rPr lang="en-US" sz="2000" dirty="0"/>
              <a:t>.   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/>
              <a:t>daughter</a:t>
            </a:r>
            <a:r>
              <a:rPr lang="en-US" sz="2000" dirty="0"/>
              <a:t> will not be affected, but she will have a </a:t>
            </a:r>
            <a:r>
              <a:rPr lang="en-US" sz="2000" b="1" dirty="0"/>
              <a:t>50% chance </a:t>
            </a:r>
            <a:r>
              <a:rPr lang="en-US" sz="2000" dirty="0"/>
              <a:t>of being a </a:t>
            </a:r>
            <a:r>
              <a:rPr lang="en-US" sz="2000" b="1" dirty="0">
                <a:solidFill>
                  <a:schemeClr val="accent1"/>
                </a:solidFill>
              </a:rPr>
              <a:t>carrier</a:t>
            </a:r>
            <a:r>
              <a:rPr lang="en-US" sz="2000" dirty="0"/>
              <a:t> like her mother.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ea typeface="ＭＳ Ｐゴシック" panose="020B0600070205080204" pitchFamily="34" charset="-128"/>
              </a:rPr>
              <a:t>Sex Linkage and Human Traits and Disease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62075"/>
            <a:ext cx="8907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Caption: </a:t>
            </a:r>
            <a:r>
              <a:rPr lang="en-US" sz="1200" u="sng" dirty="0" smtClean="0">
                <a:hlinkClick r:id="rId3"/>
              </a:rPr>
              <a:t>Inheritance</a:t>
            </a:r>
            <a:r>
              <a:rPr lang="en-US" sz="1200" u="sng" dirty="0">
                <a:hlinkClick r:id="rId3"/>
              </a:rPr>
              <a:t> </a:t>
            </a:r>
            <a:r>
              <a:rPr lang="en-US" sz="1200" dirty="0"/>
              <a:t>(c) Wikipedia, </a:t>
            </a:r>
            <a:r>
              <a:rPr lang="en-US" sz="1200" u="sng" dirty="0">
                <a:hlinkClick r:id="rId4"/>
              </a:rPr>
              <a:t>Public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01542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44784" y="1255133"/>
            <a:ext cx="8054431" cy="4634678"/>
          </a:xfrm>
        </p:spPr>
        <p:txBody>
          <a:bodyPr>
            <a:noAutofit/>
          </a:bodyPr>
          <a:lstStyle/>
          <a:p>
            <a:r>
              <a:rPr lang="en-US" sz="2400" dirty="0"/>
              <a:t>Occasionally, a </a:t>
            </a:r>
            <a:r>
              <a:rPr lang="en-US" sz="2400" b="1" dirty="0">
                <a:solidFill>
                  <a:srgbClr val="0070C0"/>
                </a:solidFill>
              </a:rPr>
              <a:t>nonfunctional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allele</a:t>
            </a:r>
            <a:r>
              <a:rPr lang="en-US" sz="2400" dirty="0"/>
              <a:t> for an </a:t>
            </a:r>
            <a:r>
              <a:rPr lang="en-US" sz="2400" b="1" dirty="0"/>
              <a:t>essential gene </a:t>
            </a:r>
            <a:r>
              <a:rPr lang="en-US" sz="2400" dirty="0"/>
              <a:t>can arise by </a:t>
            </a:r>
            <a:r>
              <a:rPr lang="en-US" sz="2400" b="1" dirty="0"/>
              <a:t>mutation</a:t>
            </a:r>
            <a:r>
              <a:rPr lang="en-US" sz="2400" dirty="0"/>
              <a:t> and be transmitted in a population as long as individuals with this allele also have a </a:t>
            </a:r>
            <a:r>
              <a:rPr lang="en-US" sz="2400" b="1" dirty="0">
                <a:solidFill>
                  <a:srgbClr val="0070C0"/>
                </a:solidFill>
              </a:rPr>
              <a:t>wild-type</a:t>
            </a:r>
            <a:r>
              <a:rPr lang="en-US" sz="2400" dirty="0"/>
              <a:t>, functional copy</a:t>
            </a:r>
          </a:p>
          <a:p>
            <a:r>
              <a:rPr lang="en-US" sz="2400" dirty="0"/>
              <a:t>Depending on what life stage requires this essential gene, individuals with the </a:t>
            </a:r>
            <a:r>
              <a:rPr lang="en-US" sz="2400" b="1" dirty="0">
                <a:solidFill>
                  <a:srgbClr val="0070C0"/>
                </a:solidFill>
              </a:rPr>
              <a:t>nonfunctional allele </a:t>
            </a:r>
            <a:r>
              <a:rPr lang="en-US" sz="2400" dirty="0"/>
              <a:t>might fail to: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develop past fertilization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die in utero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die later in life, 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Recessive Lethal: </a:t>
            </a:r>
            <a:r>
              <a:rPr lang="en-US" sz="2400" dirty="0"/>
              <a:t>inheritance pattern in which an allele is only lethal in the homozygous form and in which the heterozygote may be normal or have some altered non-lethal phenotype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</p:spTree>
    <p:extLst>
      <p:ext uri="{BB962C8B-B14F-4D97-AF65-F5344CB8AC3E}">
        <p14:creationId xmlns:p14="http://schemas.microsoft.com/office/powerpoint/2010/main" val="21375710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69972" y="1437715"/>
            <a:ext cx="8599216" cy="4634678"/>
          </a:xfrm>
        </p:spPr>
        <p:txBody>
          <a:bodyPr>
            <a:noAutofit/>
          </a:bodyPr>
          <a:lstStyle/>
          <a:p>
            <a:r>
              <a:rPr lang="en-US" sz="3200" dirty="0"/>
              <a:t>A single copy of the wild-type allele is not always sufficient for normal functioning or even survival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Dominant Lethal: </a:t>
            </a:r>
            <a:r>
              <a:rPr lang="en-US" sz="3200" dirty="0"/>
              <a:t>an allele is lethal both in the homozygote and the heterozygote</a:t>
            </a:r>
          </a:p>
          <a:p>
            <a:pPr lvl="1"/>
            <a:r>
              <a:rPr lang="en-US" sz="2800" dirty="0"/>
              <a:t>this allele can only be transmitted if the lethality phenotype occurs </a:t>
            </a:r>
            <a:r>
              <a:rPr lang="en-US" sz="2800" b="1" i="1" dirty="0"/>
              <a:t>after</a:t>
            </a:r>
            <a:r>
              <a:rPr lang="en-US" sz="2800" dirty="0"/>
              <a:t> reproductive age.</a:t>
            </a:r>
          </a:p>
          <a:p>
            <a:pPr lvl="1"/>
            <a:r>
              <a:rPr lang="en-US" sz="2800" dirty="0"/>
              <a:t>Dominant lethal alleles are very rare because, the allele only lasts one generation and is not transmitted</a:t>
            </a:r>
          </a:p>
          <a:p>
            <a:pPr lvl="1"/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</p:spTree>
    <p:extLst>
      <p:ext uri="{BB962C8B-B14F-4D97-AF65-F5344CB8AC3E}">
        <p14:creationId xmlns:p14="http://schemas.microsoft.com/office/powerpoint/2010/main" val="21259976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2_1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3" y="814665"/>
            <a:ext cx="3114627" cy="4008709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190487" y="584491"/>
            <a:ext cx="4701380" cy="3409285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070C0"/>
                </a:solidFill>
              </a:rPr>
              <a:t>dominant lethal </a:t>
            </a:r>
            <a:r>
              <a:rPr lang="en-US" sz="2400" dirty="0"/>
              <a:t>example in humans is </a:t>
            </a:r>
            <a:r>
              <a:rPr lang="en-US" sz="2400" b="1" dirty="0">
                <a:solidFill>
                  <a:srgbClr val="0070C0"/>
                </a:solidFill>
              </a:rPr>
              <a:t>Huntington’s disease</a:t>
            </a:r>
            <a:r>
              <a:rPr lang="en-US" sz="2400" dirty="0"/>
              <a:t>, in which the nervous system gradually wastes away</a:t>
            </a:r>
          </a:p>
          <a:p>
            <a:r>
              <a:rPr lang="en-US" sz="2400" dirty="0"/>
              <a:t>People </a:t>
            </a:r>
            <a:r>
              <a:rPr lang="en-US" sz="2400" b="1" i="1" dirty="0"/>
              <a:t>heterozygous</a:t>
            </a:r>
            <a:r>
              <a:rPr lang="en-US" sz="2400" dirty="0"/>
              <a:t> for the dominant Huntington allele (</a:t>
            </a:r>
            <a:r>
              <a:rPr lang="en-US" sz="2400" dirty="0" err="1"/>
              <a:t>Hh</a:t>
            </a:r>
            <a:r>
              <a:rPr lang="en-US" sz="2400" dirty="0"/>
              <a:t>) will inevitably develop the fatal disease. </a:t>
            </a:r>
          </a:p>
          <a:p>
            <a:r>
              <a:rPr lang="en-US" sz="2400" dirty="0"/>
              <a:t>Onset of Huntington’s disease may not occur until age 40, well past reproductive maturity</a:t>
            </a:r>
          </a:p>
          <a:p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7137" y="78972"/>
            <a:ext cx="7886700" cy="62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6453821"/>
            <a:ext cx="77553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(credit:   Dr. Steven </a:t>
            </a:r>
            <a:r>
              <a:rPr lang="en-US" sz="1050" dirty="0" err="1"/>
              <a:t>Finkbeiner</a:t>
            </a:r>
            <a:r>
              <a:rPr lang="en-US" sz="1050" dirty="0"/>
              <a:t>, Gladstone Institute of Neurological Disease, The Taube-</a:t>
            </a:r>
            <a:r>
              <a:rPr lang="en-US" sz="1050" dirty="0" err="1"/>
              <a:t>Koret</a:t>
            </a:r>
            <a:r>
              <a:rPr lang="en-US" sz="1050" dirty="0"/>
              <a:t> Center for Huntington's Disease Research, and the University of California San Francisco/Wikimedia)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37" y="4660698"/>
            <a:ext cx="49030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b="1" dirty="0"/>
              <a:t>Figure 12.14: </a:t>
            </a:r>
            <a:r>
              <a:rPr lang="en-US" sz="2000" dirty="0"/>
              <a:t>The neuron in the center of this micrograph (yellow) has </a:t>
            </a:r>
            <a:r>
              <a:rPr lang="en-US" sz="2000" b="1" i="1" dirty="0"/>
              <a:t>nuclear inclusions</a:t>
            </a:r>
            <a:r>
              <a:rPr lang="en-US" sz="2000" dirty="0"/>
              <a:t> characteristic of Huntington’s disease (orange area in the center of the neuron).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020671" y="390497"/>
            <a:ext cx="5002305" cy="427020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302908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62202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265579" y="816508"/>
            <a:ext cx="8599216" cy="22135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Independent assortment</a:t>
            </a:r>
            <a:r>
              <a:rPr lang="en-US" sz="2800" dirty="0"/>
              <a:t>: genes on separate non-homologous chromosomes (i.e. Chr4 and Chr16) will sort independently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Linkage</a:t>
            </a:r>
            <a:r>
              <a:rPr lang="en-US" sz="2800" b="1" dirty="0"/>
              <a:t>:</a:t>
            </a:r>
            <a:r>
              <a:rPr lang="en-US" sz="2800" dirty="0"/>
              <a:t> in which genes that are located physically close to each other on the same chromosome are more likely to be inherited as a pair</a:t>
            </a:r>
          </a:p>
          <a:p>
            <a:pPr lvl="1"/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5579" y="50130"/>
            <a:ext cx="7886700" cy="9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ea typeface="ＭＳ Ｐゴシック" panose="020B0600070205080204" pitchFamily="34" charset="-128"/>
              </a:rPr>
              <a:t>Linkage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6761"/>
          <a:stretch/>
        </p:blipFill>
        <p:spPr>
          <a:xfrm>
            <a:off x="4937513" y="3030011"/>
            <a:ext cx="3372769" cy="3425851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018832" y="3564806"/>
            <a:ext cx="2717857" cy="278095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" name="Straight Arrow Connector 8"/>
          <p:cNvCxnSpPr>
            <a:cxnSpLocks noChangeShapeType="1"/>
            <a:stCxn id="8" idx="1"/>
            <a:endCxn id="23" idx="0"/>
          </p:cNvCxnSpPr>
          <p:nvPr/>
        </p:nvCxnSpPr>
        <p:spPr bwMode="auto">
          <a:xfrm flipH="1">
            <a:off x="2488670" y="5251278"/>
            <a:ext cx="350378" cy="31352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839048" y="4928112"/>
            <a:ext cx="1391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Flower Color </a:t>
            </a:r>
          </a:p>
        </p:txBody>
      </p:sp>
      <p:cxnSp>
        <p:nvCxnSpPr>
          <p:cNvPr id="9" name="Straight Arrow Connector 10"/>
          <p:cNvCxnSpPr>
            <a:cxnSpLocks noChangeShapeType="1"/>
          </p:cNvCxnSpPr>
          <p:nvPr/>
        </p:nvCxnSpPr>
        <p:spPr bwMode="auto">
          <a:xfrm flipH="1">
            <a:off x="2535981" y="4892329"/>
            <a:ext cx="154616" cy="21473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631835" y="4245998"/>
            <a:ext cx="1391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Plant Height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 rot="-5400000">
            <a:off x="661879" y="4731890"/>
            <a:ext cx="1962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Chromosome #1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416785" y="3236516"/>
            <a:ext cx="2166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Metaphase I</a:t>
            </a:r>
            <a:endParaRPr lang="en-US" altLang="en-US" sz="2000" dirty="0"/>
          </a:p>
        </p:txBody>
      </p:sp>
      <p:grpSp>
        <p:nvGrpSpPr>
          <p:cNvPr id="15" name="Group 14"/>
          <p:cNvGrpSpPr/>
          <p:nvPr/>
        </p:nvGrpSpPr>
        <p:grpSpPr>
          <a:xfrm rot="5400000">
            <a:off x="1472331" y="4694429"/>
            <a:ext cx="1696176" cy="336500"/>
            <a:chOff x="510842" y="3299409"/>
            <a:chExt cx="5613190" cy="909764"/>
          </a:xfrm>
        </p:grpSpPr>
        <p:grpSp>
          <p:nvGrpSpPr>
            <p:cNvPr id="16" name="Group 15"/>
            <p:cNvGrpSpPr/>
            <p:nvPr/>
          </p:nvGrpSpPr>
          <p:grpSpPr>
            <a:xfrm>
              <a:off x="510842" y="3299409"/>
              <a:ext cx="5607384" cy="313030"/>
              <a:chOff x="432469" y="2321886"/>
              <a:chExt cx="5607384" cy="313030"/>
            </a:xfrm>
          </p:grpSpPr>
          <p:sp>
            <p:nvSpPr>
              <p:cNvPr id="21" name="Rounded Rectangle 27"/>
              <p:cNvSpPr/>
              <p:nvPr/>
            </p:nvSpPr>
            <p:spPr>
              <a:xfrm>
                <a:off x="432469" y="2327275"/>
                <a:ext cx="1552074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8"/>
              <p:cNvSpPr/>
              <p:nvPr/>
            </p:nvSpPr>
            <p:spPr>
              <a:xfrm>
                <a:off x="1984543" y="2324601"/>
                <a:ext cx="4055310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31"/>
              <p:cNvSpPr/>
              <p:nvPr/>
            </p:nvSpPr>
            <p:spPr>
              <a:xfrm>
                <a:off x="5322469" y="2321886"/>
                <a:ext cx="480261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16648" y="3895099"/>
              <a:ext cx="5607384" cy="314074"/>
              <a:chOff x="516648" y="3895099"/>
              <a:chExt cx="5607384" cy="314074"/>
            </a:xfrm>
          </p:grpSpPr>
          <p:sp>
            <p:nvSpPr>
              <p:cNvPr id="18" name="Rounded Rectangle 29"/>
              <p:cNvSpPr/>
              <p:nvPr/>
            </p:nvSpPr>
            <p:spPr>
              <a:xfrm>
                <a:off x="516648" y="3901532"/>
                <a:ext cx="1552074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30"/>
              <p:cNvSpPr/>
              <p:nvPr/>
            </p:nvSpPr>
            <p:spPr>
              <a:xfrm>
                <a:off x="2068722" y="3898858"/>
                <a:ext cx="4055310" cy="30764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32"/>
              <p:cNvSpPr/>
              <p:nvPr/>
            </p:nvSpPr>
            <p:spPr>
              <a:xfrm>
                <a:off x="5360569" y="3895099"/>
                <a:ext cx="480261" cy="307641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ounded Rectangle 43"/>
          <p:cNvSpPr/>
          <p:nvPr/>
        </p:nvSpPr>
        <p:spPr>
          <a:xfrm rot="5400000">
            <a:off x="2372059" y="5064217"/>
            <a:ext cx="112369" cy="14375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40"/>
          <p:cNvSpPr/>
          <p:nvPr/>
        </p:nvSpPr>
        <p:spPr>
          <a:xfrm rot="5400000">
            <a:off x="2147795" y="5062084"/>
            <a:ext cx="118434" cy="141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00672" y="6351613"/>
            <a:ext cx="1311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Linkage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59097" y="6336848"/>
            <a:ext cx="3877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Independent assortment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294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363" y="84325"/>
            <a:ext cx="1818715" cy="5476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6CB255"/>
                </a:solidFill>
              </a:rPr>
              <a:t>Figure 12.18</a:t>
            </a:r>
          </a:p>
        </p:txBody>
      </p:sp>
      <p:pic>
        <p:nvPicPr>
          <p:cNvPr id="2" name="Picture Placeholder 1" descr="Figure_12_03_0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" y="632013"/>
            <a:ext cx="2877243" cy="4351338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497814" y="358169"/>
            <a:ext cx="5163670" cy="526810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Crossover</a:t>
            </a:r>
            <a:r>
              <a:rPr lang="en-US" sz="2400" dirty="0"/>
              <a:t> results in two recombinant and two non-recombinant chromosomes.</a:t>
            </a:r>
          </a:p>
          <a:p>
            <a:r>
              <a:rPr lang="en-US" sz="2400" b="1" dirty="0"/>
              <a:t>Homologous chromosome 1</a:t>
            </a:r>
            <a:r>
              <a:rPr lang="en-US" sz="2400" dirty="0"/>
              <a:t>: alleles for tall plants and red flowers</a:t>
            </a:r>
          </a:p>
          <a:p>
            <a:r>
              <a:rPr lang="en-US" sz="2400" b="1" dirty="0"/>
              <a:t>Homologous chromosome 2</a:t>
            </a:r>
            <a:r>
              <a:rPr lang="en-US" sz="2400" dirty="0"/>
              <a:t>: alleles for short plants and yellow flowers</a:t>
            </a:r>
          </a:p>
          <a:p>
            <a:r>
              <a:rPr lang="en-US" sz="2400" b="1" dirty="0"/>
              <a:t>Gametes</a:t>
            </a:r>
            <a:r>
              <a:rPr lang="en-US" sz="2400" dirty="0"/>
              <a:t>: tall and red alleles will </a:t>
            </a:r>
            <a:r>
              <a:rPr lang="en-US" sz="2400" u="sng" dirty="0"/>
              <a:t>go together into a gamete</a:t>
            </a:r>
            <a:r>
              <a:rPr lang="en-US" sz="2400" dirty="0"/>
              <a:t> and the short and yellow alleles will go into other gametes. These are “</a:t>
            </a:r>
            <a:r>
              <a:rPr lang="en-US" sz="2400" b="1" dirty="0"/>
              <a:t>parental genotypes</a:t>
            </a:r>
            <a:r>
              <a:rPr lang="en-US" sz="2400" dirty="0"/>
              <a:t>”</a:t>
            </a:r>
          </a:p>
          <a:p>
            <a:r>
              <a:rPr lang="en-US" sz="2400" dirty="0"/>
              <a:t>No 9:3:3:1 for this dihybrid cross, </a:t>
            </a:r>
            <a:r>
              <a:rPr lang="en-US" sz="2400" b="1" i="1" dirty="0"/>
              <a:t>no independent assortment</a:t>
            </a:r>
          </a:p>
          <a:p>
            <a:endParaRPr lang="en-US" sz="2400" dirty="0"/>
          </a:p>
          <a:p>
            <a:r>
              <a:rPr lang="en-US" sz="2400" b="1" i="1" dirty="0"/>
              <a:t>But</a:t>
            </a:r>
            <a:r>
              <a:rPr lang="en-US" sz="2400" dirty="0"/>
              <a:t>… (next slide)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598128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363" y="84325"/>
            <a:ext cx="1818715" cy="5476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6CB255"/>
                </a:solidFill>
              </a:rPr>
              <a:t>Figure 12.18</a:t>
            </a:r>
          </a:p>
        </p:txBody>
      </p:sp>
      <p:pic>
        <p:nvPicPr>
          <p:cNvPr id="2" name="Picture Placeholder 1" descr="Figure_12_03_0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" y="632013"/>
            <a:ext cx="2877243" cy="4351338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469342" y="369830"/>
            <a:ext cx="5163670" cy="4406886"/>
          </a:xfrm>
        </p:spPr>
        <p:txBody>
          <a:bodyPr>
            <a:noAutofit/>
          </a:bodyPr>
          <a:lstStyle/>
          <a:p>
            <a:r>
              <a:rPr lang="en-US" sz="2400" dirty="0"/>
              <a:t>If these alleles were on </a:t>
            </a:r>
            <a:r>
              <a:rPr lang="en-US" sz="2400" b="1" i="1" dirty="0"/>
              <a:t>separate chromosomes</a:t>
            </a:r>
            <a:r>
              <a:rPr lang="en-US" sz="2400" dirty="0"/>
              <a:t>, there would be tall and yellow, and short and red gametes</a:t>
            </a:r>
          </a:p>
          <a:p>
            <a:pPr marL="285750" indent="-285750"/>
            <a:r>
              <a:rPr lang="en-US" sz="2400" dirty="0"/>
              <a:t>As the distance between two genes increases, the probability  of crossovers increases, and the genes behave more like they are on separate chromosomes. </a:t>
            </a:r>
          </a:p>
          <a:p>
            <a:pPr marL="285750" indent="-285750"/>
            <a:r>
              <a:rPr lang="en-US" sz="2400" dirty="0"/>
              <a:t>Proportion of recombinant gametes (the ones not like the parents) can measure of how far apart genes are on a chromosome (</a:t>
            </a:r>
            <a:r>
              <a:rPr lang="en-US" sz="2400" b="1" dirty="0"/>
              <a:t>mapping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73657" y="5347361"/>
            <a:ext cx="8318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Recombinant chromosomes allow for all combinations of plant height and flower color (example: tall and yellow or short in red)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363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latin typeface="+mn-lt"/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752600"/>
            <a:ext cx="8428037" cy="43735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u="sng" dirty="0">
                <a:ea typeface="ＭＳ Ｐゴシック" pitchFamily="34" charset="-128"/>
              </a:rPr>
              <a:t>Usually 3 stages</a:t>
            </a:r>
            <a:r>
              <a:rPr lang="en-US" altLang="en-US" sz="2800" dirty="0">
                <a:ea typeface="ＭＳ Ｐゴシック" pitchFamily="34" charset="-128"/>
              </a:rPr>
              <a:t>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Produce </a:t>
            </a: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true-breeding</a:t>
            </a:r>
            <a:r>
              <a:rPr lang="en-US" altLang="en-US" sz="2800" dirty="0">
                <a:ea typeface="ＭＳ Ｐゴシック" pitchFamily="34" charset="-128"/>
              </a:rPr>
              <a:t> strains for each trait he was studying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Cross-fertilize true-breeding strains having alternate forms of a trait </a:t>
            </a:r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pitchFamily="34" charset="-128"/>
              </a:rPr>
              <a:t>Also perform reciprocal crosses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Allow the hybrid offspring to self-fertilize for several generations and </a:t>
            </a:r>
            <a:r>
              <a:rPr lang="en-US" altLang="en-US" sz="2800" u="sng" dirty="0">
                <a:ea typeface="ＭＳ Ｐゴシック" pitchFamily="34" charset="-128"/>
              </a:rPr>
              <a:t>count</a:t>
            </a:r>
            <a:r>
              <a:rPr lang="en-US" altLang="en-US" sz="2800" dirty="0">
                <a:ea typeface="ＭＳ Ｐゴシック" pitchFamily="34" charset="-128"/>
              </a:rPr>
              <a:t> the number of offspring showing each form of the trait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DE3270-A5D8-47FB-8DEE-2BFA705D6F1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138569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Monohybrid crosses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solidFill>
                  <a:srgbClr val="0070C0"/>
                </a:solidFill>
              </a:rPr>
              <a:t>Monohybrid Cross:</a:t>
            </a:r>
          </a:p>
          <a:p>
            <a:pPr eaLnBrk="1" hangingPunct="1">
              <a:defRPr/>
            </a:pPr>
            <a:r>
              <a:rPr lang="en-US" sz="2800" b="1" i="1" dirty="0"/>
              <a:t>Mono</a:t>
            </a:r>
            <a:r>
              <a:rPr lang="en-US" sz="2800" dirty="0"/>
              <a:t> = one trait (</a:t>
            </a:r>
            <a:r>
              <a:rPr lang="en-US" sz="2800" b="1" i="1" dirty="0"/>
              <a:t>ex</a:t>
            </a:r>
            <a:r>
              <a:rPr lang="en-US" sz="2800" dirty="0"/>
              <a:t>: flower color)</a:t>
            </a:r>
          </a:p>
          <a:p>
            <a:pPr eaLnBrk="1" hangingPunct="1">
              <a:defRPr/>
            </a:pPr>
            <a:r>
              <a:rPr lang="en-US" sz="2800" b="1" i="1" dirty="0"/>
              <a:t>Hybrid</a:t>
            </a:r>
            <a:r>
              <a:rPr lang="en-US" sz="2800" dirty="0"/>
              <a:t> = 2 variations (</a:t>
            </a:r>
            <a:r>
              <a:rPr lang="en-US" sz="2800" b="1" i="1" dirty="0"/>
              <a:t>ex</a:t>
            </a:r>
            <a:r>
              <a:rPr lang="en-US" sz="2800" dirty="0"/>
              <a:t>: white or purple)</a:t>
            </a:r>
          </a:p>
          <a:p>
            <a:pPr eaLnBrk="1" hangingPunct="1">
              <a:defRPr/>
            </a:pPr>
            <a:r>
              <a:rPr lang="en-US" sz="2800" b="1" dirty="0"/>
              <a:t>Monohybrid Cross</a:t>
            </a:r>
            <a:r>
              <a:rPr lang="en-US" sz="2800" dirty="0"/>
              <a:t>: to study 2 variations </a:t>
            </a:r>
            <a:r>
              <a:rPr lang="en-US" sz="2800" u="sng" dirty="0"/>
              <a:t>of a single trait</a:t>
            </a:r>
          </a:p>
          <a:p>
            <a:pPr marL="0" indent="0" eaLnBrk="1" hangingPunct="1">
              <a:buFontTx/>
              <a:buNone/>
              <a:defRPr/>
            </a:pPr>
            <a:endParaRPr lang="en-US" sz="2800" u="sng" dirty="0"/>
          </a:p>
          <a:p>
            <a:pPr eaLnBrk="1" hangingPunct="1">
              <a:defRPr/>
            </a:pPr>
            <a:r>
              <a:rPr lang="en-US" sz="2800" dirty="0"/>
              <a:t>Mendel produced true-breeding pea strains for 7 different traits</a:t>
            </a:r>
          </a:p>
          <a:p>
            <a:pPr marL="742950" lvl="2" indent="-342900" eaLnBrk="1" hangingPunct="1">
              <a:defRPr/>
            </a:pPr>
            <a:r>
              <a:rPr lang="en-US" altLang="en-US" sz="2800" dirty="0">
                <a:ea typeface="ＭＳ Ｐゴシック" pitchFamily="34" charset="-128"/>
              </a:rPr>
              <a:t>Each trait had 2 variants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0B554B-43E0-42C4-A0E4-AD9D0DF676A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3694418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4451</Words>
  <Application>Microsoft Office PowerPoint</Application>
  <PresentationFormat>On-screen Show (4:3)</PresentationFormat>
  <Paragraphs>691</Paragraphs>
  <Slides>76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ＭＳ Ｐゴシック</vt:lpstr>
      <vt:lpstr>Arial</vt:lpstr>
      <vt:lpstr>Calibri</vt:lpstr>
      <vt:lpstr>Calibri Light</vt:lpstr>
      <vt:lpstr>LiberationSans</vt:lpstr>
      <vt:lpstr>LiberationSerif</vt:lpstr>
      <vt:lpstr>LiberationSerif,Bold</vt:lpstr>
      <vt:lpstr>LiberationSerif,Italic</vt:lpstr>
      <vt:lpstr>Times New Roman</vt:lpstr>
      <vt:lpstr>TimesNewRomanPS Bold</vt:lpstr>
      <vt:lpstr>Verdana</vt:lpstr>
      <vt:lpstr>Office Theme</vt:lpstr>
      <vt:lpstr>Chapter 12: Mendel’s Experiments and Heredity</vt:lpstr>
      <vt:lpstr>Figure 12.1</vt:lpstr>
      <vt:lpstr>Figure 12.2</vt:lpstr>
      <vt:lpstr>Gregor Mendel</vt:lpstr>
      <vt:lpstr>Mendel’s experimental method</vt:lpstr>
      <vt:lpstr>Mendel’s experimental method</vt:lpstr>
      <vt:lpstr>PowerPoint Presentation</vt:lpstr>
      <vt:lpstr>Mendel’s experimental method</vt:lpstr>
      <vt:lpstr>Monohybrid crosses</vt:lpstr>
      <vt:lpstr>PowerPoint Presentation</vt:lpstr>
      <vt:lpstr>F1 Generation</vt:lpstr>
      <vt:lpstr>F2 Generation</vt:lpstr>
      <vt:lpstr>PowerPoint Presentation</vt:lpstr>
      <vt:lpstr>Terminology</vt:lpstr>
      <vt:lpstr>Mendel’s experimental method</vt:lpstr>
      <vt:lpstr>F2 Ratios: Phenotype and Genotype</vt:lpstr>
      <vt:lpstr>PowerPoint Presentation</vt:lpstr>
      <vt:lpstr>PowerPoint Presentation</vt:lpstr>
      <vt:lpstr>PowerPoint Presentation</vt:lpstr>
      <vt:lpstr>Figure 12.4</vt:lpstr>
      <vt:lpstr>PowerPoint Presentation</vt:lpstr>
      <vt:lpstr>Punnett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Testcross</vt:lpstr>
      <vt:lpstr>Figure 12.5</vt:lpstr>
      <vt:lpstr>Example</vt:lpstr>
      <vt:lpstr>PowerPoint Presentation</vt:lpstr>
      <vt:lpstr>PowerPoint Presentation</vt:lpstr>
      <vt:lpstr>Pedigrees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 on Inheritance is this?  What are the genotypes?</vt:lpstr>
      <vt:lpstr>PowerPoint Presentation</vt:lpstr>
      <vt:lpstr>Question</vt:lpstr>
      <vt:lpstr>Question</vt:lpstr>
      <vt:lpstr>Dihybrid Crosses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Assortment</vt:lpstr>
      <vt:lpstr>PowerPoint Presentation</vt:lpstr>
      <vt:lpstr>PowerPoint Presentation</vt:lpstr>
      <vt:lpstr>PowerPoint Presentation</vt:lpstr>
      <vt:lpstr>Alternatives to Dominance and Recessiveness </vt:lpstr>
      <vt:lpstr>Figure 12.7</vt:lpstr>
      <vt:lpstr>PowerPoint Presentation</vt:lpstr>
      <vt:lpstr>Examples</vt:lpstr>
      <vt:lpstr>PowerPoint Presentation</vt:lpstr>
      <vt:lpstr>Figure 12.8</vt:lpstr>
      <vt:lpstr>Figure 12.8</vt:lpstr>
      <vt:lpstr>Epistasis</vt:lpstr>
      <vt:lpstr>Figure 12.20</vt:lpstr>
      <vt:lpstr>Sex Chromosomes</vt:lpstr>
      <vt:lpstr>Sex Linkage</vt:lpstr>
      <vt:lpstr>Figure 12.12</vt:lpstr>
      <vt:lpstr>Sex Linkage and Human Traits and Disease</vt:lpstr>
      <vt:lpstr>PowerPoint Presentation</vt:lpstr>
      <vt:lpstr>PowerPoint Presentation</vt:lpstr>
      <vt:lpstr>Figure 12.13</vt:lpstr>
      <vt:lpstr>PowerPoint Presentation</vt:lpstr>
      <vt:lpstr>PowerPoint Presentation</vt:lpstr>
      <vt:lpstr>PowerPoint Presentation</vt:lpstr>
      <vt:lpstr>PowerPoint Presentation</vt:lpstr>
      <vt:lpstr>Figure 12.18</vt:lpstr>
      <vt:lpstr>Figure 12.18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Tom D'Elia</cp:lastModifiedBy>
  <cp:revision>122</cp:revision>
  <dcterms:created xsi:type="dcterms:W3CDTF">2012-06-04T02:13:36Z</dcterms:created>
  <dcterms:modified xsi:type="dcterms:W3CDTF">2017-06-14T15:13:02Z</dcterms:modified>
</cp:coreProperties>
</file>