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4"/>
  </p:notesMasterIdLst>
  <p:handoutMasterIdLst>
    <p:handoutMasterId r:id="rId15"/>
  </p:handoutMasterIdLst>
  <p:sldIdLst>
    <p:sldId id="346" r:id="rId2"/>
    <p:sldId id="330" r:id="rId3"/>
    <p:sldId id="319" r:id="rId4"/>
    <p:sldId id="347" r:id="rId5"/>
    <p:sldId id="348" r:id="rId6"/>
    <p:sldId id="331" r:id="rId7"/>
    <p:sldId id="332" r:id="rId8"/>
    <p:sldId id="341" r:id="rId9"/>
    <p:sldId id="349" r:id="rId10"/>
    <p:sldId id="342" r:id="rId11"/>
    <p:sldId id="333" r:id="rId12"/>
    <p:sldId id="34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6" autoAdjust="0"/>
    <p:restoredTop sz="88042" autoAdjust="0"/>
  </p:normalViewPr>
  <p:slideViewPr>
    <p:cSldViewPr snapToGrid="0" snapToObjects="1">
      <p:cViewPr varScale="1">
        <p:scale>
          <a:sx n="102" d="100"/>
          <a:sy n="102" d="100"/>
        </p:scale>
        <p:origin x="19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2B6C2-6515-421B-ADDC-05E1023DA436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B554-12FF-48CD-81DB-9F11B3B15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482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925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943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37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58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3750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052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354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919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775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695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4" r:id="rId12"/>
    <p:sldLayoutId id="2147483916" r:id="rId13"/>
    <p:sldLayoutId id="214748392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nx.org/contents/185cbf87-c72e-48f5-b51e-f14f21b5eabd@10.6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simple.wikipedia.org/wiki/Genetics#/media/File:Gene-duplication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wn_Syndrome_Karyotyp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publicdomain/mark/1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022" y="1841083"/>
            <a:ext cx="5347446" cy="1175731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>
                <a:solidFill>
                  <a:srgbClr val="212F62"/>
                </a:solidFill>
              </a:rPr>
              <a:t>Chapter 13: Modern Understanding of Inheritance</a:t>
            </a:r>
            <a:br>
              <a:rPr lang="en-US" sz="3600" b="1" dirty="0">
                <a:solidFill>
                  <a:srgbClr val="212F62"/>
                </a:solidFill>
              </a:rPr>
            </a:br>
            <a:r>
              <a:rPr lang="en-US" sz="3600" b="1" dirty="0">
                <a:solidFill>
                  <a:srgbClr val="212F62"/>
                </a:solidFill>
              </a:rPr>
              <a:t/>
            </a:r>
            <a:br>
              <a:rPr lang="en-US" sz="3600" b="1" dirty="0">
                <a:solidFill>
                  <a:srgbClr val="212F62"/>
                </a:solidFill>
              </a:rPr>
            </a:br>
            <a:r>
              <a:rPr lang="en-US" sz="3600" b="1" dirty="0">
                <a:solidFill>
                  <a:srgbClr val="C00000"/>
                </a:solidFill>
                <a:latin typeface="+mn-lt"/>
              </a:rPr>
              <a:t>13.2 Only</a:t>
            </a:r>
            <a:r>
              <a:rPr lang="en-US" sz="3600" dirty="0">
                <a:solidFill>
                  <a:srgbClr val="7030A0"/>
                </a:solidFill>
                <a:latin typeface="+mn-lt"/>
              </a:rPr>
              <a:t>: Chromosomal Basis of Inherited Disorders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879" y="3413913"/>
            <a:ext cx="7315200" cy="1655762"/>
          </a:xfrm>
        </p:spPr>
        <p:txBody>
          <a:bodyPr/>
          <a:lstStyle/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Biology I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5" y="1101033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95" y="4074744"/>
            <a:ext cx="8206617" cy="2291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510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817" y="760020"/>
            <a:ext cx="1753766" cy="28930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265" y="4833257"/>
            <a:ext cx="2245179" cy="48371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13.10</a:t>
            </a:r>
          </a:p>
        </p:txBody>
      </p:sp>
      <p:pic>
        <p:nvPicPr>
          <p:cNvPr id="3" name="Picture Placeholder 2" descr="Figure_13_03_06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3" y="903791"/>
            <a:ext cx="2952526" cy="3929466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386031" y="543607"/>
            <a:ext cx="4083547" cy="5406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Duplications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70C0"/>
                </a:solidFill>
              </a:rPr>
              <a:t>Deletions</a:t>
            </a:r>
            <a:r>
              <a:rPr lang="en-US" sz="2000" dirty="0">
                <a:solidFill>
                  <a:srgbClr val="000000"/>
                </a:solidFill>
              </a:rPr>
              <a:t>: chromosomal segments may be duplicated or lost.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This individual with cri-du-chat syndrome (from the </a:t>
            </a:r>
            <a:r>
              <a:rPr lang="en-US" sz="2000" dirty="0" err="1">
                <a:solidFill>
                  <a:srgbClr val="000000"/>
                </a:solidFill>
              </a:rPr>
              <a:t>Frenchf</a:t>
            </a:r>
            <a:r>
              <a:rPr lang="en-US" sz="2000" dirty="0">
                <a:solidFill>
                  <a:srgbClr val="000000"/>
                </a:solidFill>
              </a:rPr>
              <a:t> or “cry of the cat”) is shown at two, four, nine, and 12 years of </a:t>
            </a:r>
            <a:r>
              <a:rPr lang="it-IT" sz="2000" dirty="0">
                <a:solidFill>
                  <a:srgbClr val="000000"/>
                </a:solidFill>
              </a:rPr>
              <a:t>age.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Associated with nervous system abnormalities and identifiable physical features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Result from a deletion of most of 5p (the small arm of chromosome 5)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Infants emit a characteristic high-pitched cry on which the disorder’s name is based.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130" y="6583135"/>
            <a:ext cx="47026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Caption: </a:t>
            </a:r>
            <a:r>
              <a:rPr lang="en-US" sz="1100" u="sng" dirty="0" smtClean="0">
                <a:hlinkClick r:id="rId4"/>
              </a:rPr>
              <a:t>Gene Duplications </a:t>
            </a:r>
            <a:r>
              <a:rPr lang="en-US" sz="1100" dirty="0"/>
              <a:t>(c) Wikipedia, </a:t>
            </a:r>
            <a:r>
              <a:rPr lang="en-US" sz="1100" u="sng" dirty="0">
                <a:hlinkClick r:id="rId5"/>
              </a:rPr>
              <a:t>Public </a:t>
            </a:r>
            <a:r>
              <a:rPr lang="en-US" sz="1100" u="sng" dirty="0" smtClean="0">
                <a:hlinkClick r:id="rId5"/>
              </a:rPr>
              <a:t>domain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284265" y="5251294"/>
            <a:ext cx="3094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(credit: Paola Cerruti Mainardi)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7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3272"/>
            <a:ext cx="8062912" cy="659535"/>
          </a:xfrm>
        </p:spPr>
        <p:txBody>
          <a:bodyPr/>
          <a:lstStyle/>
          <a:p>
            <a:r>
              <a:rPr lang="en-US" dirty="0"/>
              <a:t>Figure 13.11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327" y="5506100"/>
            <a:ext cx="8062912" cy="989702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Pericentric</a:t>
            </a:r>
            <a:r>
              <a:rPr lang="en-US" sz="1600" dirty="0"/>
              <a:t> inversions include the centromere and can change the relative lengths of the chromosome arms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Paracentric</a:t>
            </a:r>
            <a:r>
              <a:rPr lang="en-US" sz="1600" dirty="0"/>
              <a:t> inversions </a:t>
            </a:r>
            <a:r>
              <a:rPr lang="en-US" sz="1600" b="1" i="1" dirty="0"/>
              <a:t>do not </a:t>
            </a:r>
            <a:r>
              <a:rPr lang="en-US" sz="1600" dirty="0"/>
              <a:t>include the centromere, and </a:t>
            </a:r>
            <a:r>
              <a:rPr lang="en-US" sz="1600" b="1" i="1" dirty="0"/>
              <a:t>do not </a:t>
            </a:r>
            <a:r>
              <a:rPr lang="en-US" sz="1600" dirty="0"/>
              <a:t>change relative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27" y="741965"/>
            <a:ext cx="4980833" cy="37174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0327" y="4552443"/>
            <a:ext cx="785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Chromosome inversion</a:t>
            </a:r>
            <a:r>
              <a:rPr lang="en-US" sz="2400" dirty="0"/>
              <a:t>: detachment, 180°rotation, and reinsertion of part of a chromosome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8071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13.13</a:t>
            </a:r>
          </a:p>
        </p:txBody>
      </p:sp>
      <p:pic>
        <p:nvPicPr>
          <p:cNvPr id="4" name="Picture Placeholder 3" descr="Figure_13_03_0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8" b="2253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070C0"/>
                </a:solidFill>
              </a:rPr>
              <a:t>reciprocal translocation </a:t>
            </a:r>
            <a:r>
              <a:rPr lang="en-US" sz="2400" dirty="0"/>
              <a:t>occurs when a segment of DNA is transferred from one chromosome to another, </a:t>
            </a:r>
            <a:r>
              <a:rPr lang="en-US" sz="2400" dirty="0" err="1"/>
              <a:t>nonhomologous</a:t>
            </a:r>
            <a:r>
              <a:rPr lang="en-US" sz="2400" dirty="0"/>
              <a:t> chromosome</a:t>
            </a:r>
            <a:r>
              <a:rPr lang="en-US" sz="1600" dirty="0"/>
              <a:t>. </a:t>
            </a:r>
          </a:p>
          <a:p>
            <a:r>
              <a:rPr lang="en-US" sz="1600" dirty="0"/>
              <a:t>(credit: modification of work by National Human Genome Research/USA)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6296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13.5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2" y="5645567"/>
            <a:ext cx="8062912" cy="868049"/>
          </a:xfrm>
        </p:spPr>
        <p:txBody>
          <a:bodyPr>
            <a:normAutofit/>
          </a:bodyPr>
          <a:lstStyle/>
          <a:p>
            <a:r>
              <a:rPr lang="en-US" sz="1550" dirty="0"/>
              <a:t>This karyotype is of a female human. Notice that homologous chromosomes are the same size, and have the same centromere positions and banding patterns. A human male would have an XY chromosome pair instead of the XX pair shown. (credit: Andreas </a:t>
            </a:r>
            <a:r>
              <a:rPr lang="en-US" sz="1550" dirty="0" err="1"/>
              <a:t>Blozer</a:t>
            </a:r>
            <a:r>
              <a:rPr lang="en-US" sz="1550" dirty="0"/>
              <a:t> et al)</a:t>
            </a:r>
          </a:p>
        </p:txBody>
      </p:sp>
      <p:sp>
        <p:nvSpPr>
          <p:cNvPr id="2" name="Rectangle 1"/>
          <p:cNvSpPr/>
          <p:nvPr/>
        </p:nvSpPr>
        <p:spPr>
          <a:xfrm>
            <a:off x="552204" y="817033"/>
            <a:ext cx="80629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0070C0"/>
                </a:solidFill>
              </a:rPr>
              <a:t>karyotype</a:t>
            </a:r>
            <a:r>
              <a:rPr lang="en-US" sz="2000" dirty="0"/>
              <a:t> is the number and appearance of chromosomes, and includes their length, banding pattern, and centromere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Autosomes: </a:t>
            </a:r>
            <a:r>
              <a:rPr lang="en-US" sz="2000" dirty="0"/>
              <a:t>Chromosomes 1-22, non-sex chromosomes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Sex chromosomes: </a:t>
            </a:r>
            <a:r>
              <a:rPr lang="en-US" sz="2000" dirty="0"/>
              <a:t>Chromosome pair 23; XX or 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short arm </a:t>
            </a:r>
            <a:r>
              <a:rPr lang="en-US" sz="2000" dirty="0"/>
              <a:t>is abbreviated </a:t>
            </a:r>
            <a:r>
              <a:rPr lang="en-US" sz="2000" b="1" dirty="0"/>
              <a:t>p</a:t>
            </a:r>
            <a:r>
              <a:rPr lang="en-US" sz="2000" dirty="0"/>
              <a:t> (for “petite”), whereas the </a:t>
            </a:r>
            <a:r>
              <a:rPr lang="en-US" sz="2000" b="1" dirty="0"/>
              <a:t>long arm </a:t>
            </a:r>
            <a:r>
              <a:rPr lang="en-US" sz="2000" dirty="0"/>
              <a:t>is abbreviated </a:t>
            </a:r>
            <a:r>
              <a:rPr lang="en-US" sz="2000" b="1" dirty="0"/>
              <a:t>q</a:t>
            </a:r>
            <a:r>
              <a:rPr lang="en-US" sz="2000" dirty="0"/>
              <a:t> (because it follows “p” alphabetically)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5" y="3227019"/>
            <a:ext cx="8206617" cy="2291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21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87636" y="6267811"/>
            <a:ext cx="1972046" cy="58307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13.6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987636" y="1701384"/>
            <a:ext cx="4007491" cy="349926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Nondisjunction</a:t>
            </a:r>
            <a:r>
              <a:rPr lang="en-US" sz="2400" dirty="0">
                <a:solidFill>
                  <a:srgbClr val="000000"/>
                </a:solidFill>
              </a:rPr>
              <a:t> occurs when homologous chromosomes or sister chromatids fail to separate during meiosis, resulting in an abnormal chromosome number.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Nondisjunction may </a:t>
            </a:r>
            <a:r>
              <a:rPr lang="pt-BR" sz="2400" dirty="0" err="1">
                <a:solidFill>
                  <a:srgbClr val="000000"/>
                </a:solidFill>
              </a:rPr>
              <a:t>occur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during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meiosis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I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or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err="1">
                <a:solidFill>
                  <a:srgbClr val="000000"/>
                </a:solidFill>
              </a:rPr>
              <a:t>meiosis</a:t>
            </a:r>
            <a:r>
              <a:rPr lang="pt-BR" sz="2400" dirty="0">
                <a:solidFill>
                  <a:srgbClr val="000000"/>
                </a:solidFill>
              </a:rPr>
              <a:t> II.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8655" y="0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b="1" dirty="0"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644"/>
            <a:ext cx="4987636" cy="6157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3243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30308" y="5186728"/>
            <a:ext cx="1972046" cy="58307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13.6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20634" y="1670807"/>
            <a:ext cx="5907412" cy="407423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Euploid: </a:t>
            </a:r>
            <a:r>
              <a:rPr lang="en-US" sz="2800" dirty="0"/>
              <a:t>organisms with the correct number of chromosomes for their species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Aneuploid</a:t>
            </a:r>
            <a:r>
              <a:rPr lang="en-US" sz="2800" dirty="0"/>
              <a:t>: individual with an error in chromosome number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Monosomy</a:t>
            </a:r>
            <a:r>
              <a:rPr lang="en-US" sz="2800" dirty="0"/>
              <a:t>: loss of one chromosome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Trisomy</a:t>
            </a:r>
            <a:r>
              <a:rPr lang="en-US" sz="2800" dirty="0"/>
              <a:t>: gain of one chromosome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8655" y="0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34"/>
          <a:stretch/>
        </p:blipFill>
        <p:spPr>
          <a:xfrm>
            <a:off x="6662057" y="1277302"/>
            <a:ext cx="1335542" cy="3714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4590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466788" y="960899"/>
            <a:ext cx="4528339" cy="528552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Gene Dosage</a:t>
            </a:r>
            <a:r>
              <a:rPr lang="en-US" sz="2800" dirty="0"/>
              <a:t>: amount of a gene product produced</a:t>
            </a:r>
          </a:p>
          <a:p>
            <a:r>
              <a:rPr lang="en-US" sz="2700" dirty="0"/>
              <a:t>Monosomy = lower gene dose</a:t>
            </a:r>
          </a:p>
          <a:p>
            <a:pPr lvl="1"/>
            <a:r>
              <a:rPr lang="en-US" sz="2300" dirty="0" err="1"/>
              <a:t>Monosomatic</a:t>
            </a:r>
            <a:r>
              <a:rPr lang="en-US" sz="2300" dirty="0"/>
              <a:t> human zygotes fail to develop to birth, lack essential genes</a:t>
            </a:r>
          </a:p>
          <a:p>
            <a:r>
              <a:rPr lang="en-US" sz="2700" dirty="0"/>
              <a:t>Trisomy = extra gene dose</a:t>
            </a:r>
          </a:p>
          <a:p>
            <a:pPr lvl="1"/>
            <a:r>
              <a:rPr lang="en-US" sz="2300" dirty="0"/>
              <a:t>Trisomy exists in humans for chromosomes 13, 15, 18, 21 and 22</a:t>
            </a:r>
          </a:p>
          <a:p>
            <a:r>
              <a:rPr lang="en-US" sz="2700" dirty="0"/>
              <a:t>Trisomy 21: down syndrome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18655" y="0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11" y="960899"/>
            <a:ext cx="4130077" cy="4342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2730" y="5473288"/>
            <a:ext cx="1798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Trisomy 21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87071"/>
            <a:ext cx="79713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Caption: </a:t>
            </a:r>
            <a:r>
              <a:rPr lang="en-US" sz="1100" u="sng" dirty="0" smtClean="0">
                <a:hlinkClick r:id="rId3"/>
              </a:rPr>
              <a:t>Karyotype</a:t>
            </a:r>
            <a:r>
              <a:rPr lang="en-US" sz="1100" u="sng" dirty="0" smtClean="0"/>
              <a:t> </a:t>
            </a:r>
            <a:r>
              <a:rPr lang="en-US" sz="1100" dirty="0" smtClean="0"/>
              <a:t>(c</a:t>
            </a:r>
            <a:r>
              <a:rPr lang="en-US" sz="1100" dirty="0"/>
              <a:t>) Wikipedia, </a:t>
            </a:r>
            <a:r>
              <a:rPr lang="en-US" sz="1100" u="sng" dirty="0">
                <a:hlinkClick r:id="rId4"/>
              </a:rPr>
              <a:t>Public </a:t>
            </a:r>
            <a:r>
              <a:rPr lang="en-US" sz="1100" u="sng" dirty="0" smtClean="0">
                <a:hlinkClick r:id="rId4"/>
              </a:rPr>
              <a:t>domain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5810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444" y="4587696"/>
            <a:ext cx="8062912" cy="659535"/>
          </a:xfrm>
        </p:spPr>
        <p:txBody>
          <a:bodyPr/>
          <a:lstStyle/>
          <a:p>
            <a:r>
              <a:rPr lang="en-US" dirty="0"/>
              <a:t>Figure 13.7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0544" y="5580253"/>
            <a:ext cx="8062912" cy="84429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incidence of having a fetus with trisomy 21 increases dramatically with maternal 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524000"/>
            <a:ext cx="4191000" cy="381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6756" y="212564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ea typeface="ＭＳ Ｐゴシック" panose="020B0600070205080204" pitchFamily="34" charset="-128"/>
              </a:rPr>
              <a:t>Disorders in Chromosome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193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3299" y="1373431"/>
            <a:ext cx="2059935" cy="449600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/>
              <a:t>Figure 13.8</a:t>
            </a:r>
          </a:p>
        </p:txBody>
      </p:sp>
      <p:pic>
        <p:nvPicPr>
          <p:cNvPr id="11" name="Picture Placeholder 10" descr="Figure_13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7" b="21057"/>
          <a:stretch>
            <a:fillRect/>
          </a:stretch>
        </p:blipFill>
        <p:spPr>
          <a:xfrm>
            <a:off x="350321" y="1846782"/>
            <a:ext cx="8062913" cy="350007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0322" y="5544626"/>
            <a:ext cx="8062912" cy="116638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As with many </a:t>
            </a:r>
            <a:r>
              <a:rPr lang="en-US" sz="2400" dirty="0" err="1"/>
              <a:t>polyploid</a:t>
            </a:r>
            <a:r>
              <a:rPr lang="en-US" sz="2400" dirty="0"/>
              <a:t> plants, this triploid orange daylily (</a:t>
            </a:r>
            <a:r>
              <a:rPr lang="en-US" sz="2400" i="1" dirty="0" err="1"/>
              <a:t>Hemerocallis</a:t>
            </a:r>
            <a:r>
              <a:rPr lang="en-US" sz="2400" i="1" dirty="0"/>
              <a:t> </a:t>
            </a:r>
            <a:r>
              <a:rPr lang="en-US" sz="2400" i="1" dirty="0" err="1"/>
              <a:t>fulva</a:t>
            </a:r>
            <a:r>
              <a:rPr lang="en-US" sz="2400" dirty="0"/>
              <a:t>) is particularly large and robust, and grows flowers with triple the number of petals of its diploid counterparts. </a:t>
            </a:r>
            <a:r>
              <a:rPr lang="en-US" sz="1900" dirty="0"/>
              <a:t>(credit: Steve </a:t>
            </a:r>
            <a:r>
              <a:rPr lang="en-US" sz="1900" dirty="0" err="1"/>
              <a:t>Karg</a:t>
            </a:r>
            <a:r>
              <a:rPr lang="en-US" sz="1900" dirty="0"/>
              <a:t>)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44061" y="705679"/>
            <a:ext cx="8075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Polyploid</a:t>
            </a:r>
            <a:r>
              <a:rPr lang="en-US" sz="2600" dirty="0"/>
              <a:t>: individual with more than the correct number of chromosome </a:t>
            </a:r>
            <a:r>
              <a:rPr lang="en-US" sz="2600" b="1" i="1" dirty="0"/>
              <a:t>sets</a:t>
            </a:r>
            <a:r>
              <a:rPr lang="en-US" sz="26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49819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448" y="5173184"/>
            <a:ext cx="1627662" cy="583071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rgbClr val="6CB255"/>
                </a:solidFill>
              </a:rPr>
              <a:t>Figure 13.9</a:t>
            </a:r>
          </a:p>
        </p:txBody>
      </p:sp>
      <p:pic>
        <p:nvPicPr>
          <p:cNvPr id="3" name="Picture Placeholder 2" descr="Figure_13_03_0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80340"/>
            <a:ext cx="3166919" cy="3522033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907719" y="1484744"/>
            <a:ext cx="4667221" cy="269462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 cats, the gene for coat color is located on the </a:t>
            </a:r>
            <a:r>
              <a:rPr lang="en-US" sz="2000" b="1" dirty="0">
                <a:solidFill>
                  <a:schemeClr val="tx1"/>
                </a:solidFill>
              </a:rPr>
              <a:t>X chromosome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b="1" dirty="0">
                <a:solidFill>
                  <a:schemeClr val="tx1"/>
                </a:solidFill>
              </a:rPr>
              <a:t>female</a:t>
            </a:r>
            <a:r>
              <a:rPr lang="en-US" sz="2000" dirty="0">
                <a:solidFill>
                  <a:schemeClr val="tx1"/>
                </a:solidFill>
              </a:rPr>
              <a:t> cats, one of the two X chromosomes is randomly inactivated in each cell, resulting in a </a:t>
            </a:r>
            <a:r>
              <a:rPr lang="en-US" sz="2000" b="1" dirty="0">
                <a:solidFill>
                  <a:srgbClr val="0070C0"/>
                </a:solidFill>
              </a:rPr>
              <a:t>tortoiseshell</a:t>
            </a:r>
            <a:r>
              <a:rPr lang="en-US" sz="2000" dirty="0">
                <a:solidFill>
                  <a:schemeClr val="tx1"/>
                </a:solidFill>
              </a:rPr>
              <a:t> pattern if the cat has two different alleles for coat color.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Male cats, having only one X chromosome, </a:t>
            </a:r>
            <a:r>
              <a:rPr lang="en-US" sz="2000" b="1" i="1" dirty="0">
                <a:solidFill>
                  <a:schemeClr val="tx1"/>
                </a:solidFill>
              </a:rPr>
              <a:t>never</a:t>
            </a:r>
            <a:r>
              <a:rPr lang="en-US" sz="2000" dirty="0">
                <a:solidFill>
                  <a:schemeClr val="tx1"/>
                </a:solidFill>
              </a:rPr>
              <a:t> exhibit a tortoiseshell coat color.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508" y="187678"/>
            <a:ext cx="80754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X-inactivation</a:t>
            </a:r>
            <a:r>
              <a:rPr lang="en-US" sz="2600" dirty="0"/>
              <a:t>: one X chromosome in each cell inactivates by tightly condensing into a quiescent (dormant) structure called a </a:t>
            </a:r>
            <a:r>
              <a:rPr lang="en-US" sz="2600" b="1" dirty="0"/>
              <a:t>Barr body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1" y="5571589"/>
            <a:ext cx="1713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(credit: Michael Bodega)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31674" y="4702312"/>
            <a:ext cx="437834" cy="1409488"/>
            <a:chOff x="4716500" y="4817477"/>
            <a:chExt cx="437834" cy="1409488"/>
          </a:xfrm>
        </p:grpSpPr>
        <p:sp>
          <p:nvSpPr>
            <p:cNvPr id="9" name="Rectangle: Rounded Corners 8"/>
            <p:cNvSpPr/>
            <p:nvPr/>
          </p:nvSpPr>
          <p:spPr>
            <a:xfrm rot="238262">
              <a:off x="4741142" y="4817477"/>
              <a:ext cx="88006" cy="714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/>
            <p:cNvSpPr/>
            <p:nvPr/>
          </p:nvSpPr>
          <p:spPr>
            <a:xfrm rot="21287400">
              <a:off x="4744739" y="5512280"/>
              <a:ext cx="88006" cy="714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5016760" y="5525204"/>
              <a:ext cx="137574" cy="4348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4716500" y="4997044"/>
              <a:ext cx="148512" cy="6876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5005822" y="5672389"/>
              <a:ext cx="148512" cy="6876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56519" y="4747514"/>
            <a:ext cx="437834" cy="1409488"/>
            <a:chOff x="6166381" y="4907941"/>
            <a:chExt cx="437834" cy="1409488"/>
          </a:xfrm>
        </p:grpSpPr>
        <p:sp>
          <p:nvSpPr>
            <p:cNvPr id="16" name="Rectangle: Rounded Corners 15"/>
            <p:cNvSpPr/>
            <p:nvPr/>
          </p:nvSpPr>
          <p:spPr>
            <a:xfrm rot="238262">
              <a:off x="6191023" y="4907941"/>
              <a:ext cx="88006" cy="714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/>
            <p:cNvSpPr/>
            <p:nvPr/>
          </p:nvSpPr>
          <p:spPr>
            <a:xfrm rot="21287400">
              <a:off x="6194620" y="5602744"/>
              <a:ext cx="88006" cy="7146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6466641" y="5615668"/>
              <a:ext cx="137574" cy="4348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6166381" y="5087508"/>
              <a:ext cx="148512" cy="68765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6455703" y="5762853"/>
              <a:ext cx="148512" cy="6876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882539" y="5191842"/>
            <a:ext cx="609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-OR-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47700" y="5059127"/>
            <a:ext cx="20370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X-chromosome with Orange Fur allele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17743" y="4452796"/>
            <a:ext cx="1580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X-chromosome with Black Fur allele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90683" y="6338893"/>
            <a:ext cx="2497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Inactivated Barr Body X-chromosomes</a:t>
            </a: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V="1">
            <a:off x="4649665" y="4950644"/>
            <a:ext cx="458927" cy="108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6845841" y="4681411"/>
            <a:ext cx="507097" cy="25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 flipV="1">
            <a:off x="5715972" y="5858195"/>
            <a:ext cx="989060" cy="48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V="1">
            <a:off x="6693809" y="5958361"/>
            <a:ext cx="226288" cy="380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49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90070" y="5100757"/>
            <a:ext cx="1972046" cy="58307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6CB255"/>
                </a:solidFill>
              </a:rPr>
              <a:t>Figure 13.6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15654" y="1609589"/>
            <a:ext cx="5907412" cy="4074239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Triplo</a:t>
            </a:r>
            <a:r>
              <a:rPr lang="en-US" sz="2800" b="1" dirty="0">
                <a:solidFill>
                  <a:srgbClr val="0070C0"/>
                </a:solidFill>
              </a:rPr>
              <a:t>-X: </a:t>
            </a:r>
            <a:r>
              <a:rPr lang="en-US" sz="2800" dirty="0"/>
              <a:t>XXX, phenotypically female, developmental delays, reduced fertility</a:t>
            </a:r>
          </a:p>
          <a:p>
            <a:r>
              <a:rPr lang="en-US" sz="2800" b="1" dirty="0" err="1">
                <a:solidFill>
                  <a:srgbClr val="0070C0"/>
                </a:solidFill>
              </a:rPr>
              <a:t>Klinefelter</a:t>
            </a:r>
            <a:r>
              <a:rPr lang="en-US" sz="2800" dirty="0"/>
              <a:t>: XXY, phenotypically male, small testes, enlarged breasts and reduced body hair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Monosomy</a:t>
            </a:r>
            <a:r>
              <a:rPr lang="en-US" sz="2800" dirty="0"/>
              <a:t>: XO, phenotypically female, short statue, webbed skin in neck, sterile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0022" y="574312"/>
            <a:ext cx="7886700" cy="791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Errors in Sex Chromosome Number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34"/>
          <a:stretch/>
        </p:blipFill>
        <p:spPr>
          <a:xfrm>
            <a:off x="7208322" y="1177924"/>
            <a:ext cx="1335542" cy="3714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675563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3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18031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756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Theme</vt:lpstr>
      <vt:lpstr>Chapter 13: Modern Understanding of Inheritance  13.2 Only: Chromosomal Basis of Inherited Disorders </vt:lpstr>
      <vt:lpstr>Figure 13.5</vt:lpstr>
      <vt:lpstr>Figure 13.6</vt:lpstr>
      <vt:lpstr>Figure 13.6</vt:lpstr>
      <vt:lpstr>PowerPoint Presentation</vt:lpstr>
      <vt:lpstr>Figure 13.7</vt:lpstr>
      <vt:lpstr>Figure 13.8</vt:lpstr>
      <vt:lpstr>Figure 13.9</vt:lpstr>
      <vt:lpstr>Figure 13.6</vt:lpstr>
      <vt:lpstr>Figure 13.10</vt:lpstr>
      <vt:lpstr>Figure 13.11</vt:lpstr>
      <vt:lpstr>Figure 13.13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Tom D'Elia</cp:lastModifiedBy>
  <cp:revision>189</cp:revision>
  <cp:lastPrinted>2013-06-08T17:43:18Z</cp:lastPrinted>
  <dcterms:created xsi:type="dcterms:W3CDTF">2012-06-04T02:13:36Z</dcterms:created>
  <dcterms:modified xsi:type="dcterms:W3CDTF">2017-06-14T15:15:31Z</dcterms:modified>
</cp:coreProperties>
</file>