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56" r:id="rId2"/>
    <p:sldId id="262" r:id="rId3"/>
    <p:sldId id="297" r:id="rId4"/>
    <p:sldId id="298" r:id="rId5"/>
    <p:sldId id="299" r:id="rId6"/>
    <p:sldId id="300" r:id="rId7"/>
    <p:sldId id="301" r:id="rId8"/>
    <p:sldId id="302" r:id="rId9"/>
    <p:sldId id="303" r:id="rId10"/>
    <p:sldId id="304" r:id="rId11"/>
    <p:sldId id="344" r:id="rId12"/>
    <p:sldId id="305" r:id="rId13"/>
    <p:sldId id="306" r:id="rId14"/>
    <p:sldId id="307" r:id="rId15"/>
    <p:sldId id="308" r:id="rId16"/>
    <p:sldId id="310" r:id="rId17"/>
    <p:sldId id="345" r:id="rId18"/>
    <p:sldId id="313" r:id="rId19"/>
    <p:sldId id="311" r:id="rId20"/>
    <p:sldId id="312" r:id="rId21"/>
    <p:sldId id="346" r:id="rId22"/>
    <p:sldId id="314" r:id="rId23"/>
    <p:sldId id="309" r:id="rId24"/>
    <p:sldId id="315" r:id="rId25"/>
    <p:sldId id="316" r:id="rId26"/>
    <p:sldId id="317" r:id="rId27"/>
    <p:sldId id="318" r:id="rId28"/>
    <p:sldId id="319" r:id="rId29"/>
    <p:sldId id="350" r:id="rId30"/>
    <p:sldId id="320" r:id="rId31"/>
    <p:sldId id="321" r:id="rId32"/>
    <p:sldId id="325" r:id="rId33"/>
    <p:sldId id="360" r:id="rId34"/>
    <p:sldId id="323" r:id="rId35"/>
    <p:sldId id="324" r:id="rId36"/>
    <p:sldId id="361" r:id="rId37"/>
    <p:sldId id="326" r:id="rId38"/>
    <p:sldId id="348" r:id="rId39"/>
    <p:sldId id="327" r:id="rId40"/>
    <p:sldId id="351" r:id="rId41"/>
    <p:sldId id="330" r:id="rId42"/>
    <p:sldId id="352" r:id="rId43"/>
    <p:sldId id="353" r:id="rId44"/>
    <p:sldId id="354" r:id="rId45"/>
    <p:sldId id="329" r:id="rId46"/>
    <p:sldId id="332" r:id="rId47"/>
    <p:sldId id="356" r:id="rId48"/>
    <p:sldId id="357" r:id="rId49"/>
    <p:sldId id="328" r:id="rId50"/>
    <p:sldId id="333" r:id="rId51"/>
    <p:sldId id="334" r:id="rId52"/>
    <p:sldId id="358" r:id="rId53"/>
    <p:sldId id="336" r:id="rId54"/>
    <p:sldId id="337" r:id="rId55"/>
    <p:sldId id="359" r:id="rId56"/>
    <p:sldId id="338" r:id="rId57"/>
    <p:sldId id="339" r:id="rId58"/>
    <p:sldId id="340" r:id="rId59"/>
    <p:sldId id="341" r:id="rId60"/>
    <p:sldId id="362" r:id="rId61"/>
    <p:sldId id="34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652" autoAdjust="0"/>
  </p:normalViewPr>
  <p:slideViewPr>
    <p:cSldViewPr snapToGrid="0">
      <p:cViewPr varScale="1">
        <p:scale>
          <a:sx n="79" d="100"/>
          <a:sy n="79" d="100"/>
        </p:scale>
        <p:origin x="102" y="792"/>
      </p:cViewPr>
      <p:guideLst>
        <p:guide orient="horz" pos="2160"/>
        <p:guide pos="2880"/>
      </p:guideLst>
    </p:cSldViewPr>
  </p:slideViewPr>
  <p:notesTextViewPr>
    <p:cViewPr>
      <p:scale>
        <a:sx n="1" d="1"/>
        <a:sy n="1" d="1"/>
      </p:scale>
      <p:origin x="0" y="0"/>
    </p:cViewPr>
  </p:notesTextViewPr>
  <p:sorterViewPr>
    <p:cViewPr varScale="1">
      <p:scale>
        <a:sx n="1" d="1"/>
        <a:sy n="1" d="1"/>
      </p:scale>
      <p:origin x="0" y="-24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C7C81-2402-476D-8ADF-A0DB310A8FEB}" type="datetimeFigureOut">
              <a:rPr lang="en-US" smtClean="0"/>
              <a:t>8/22/2017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AE48C4-E45F-4B64-821B-853814ABF045}" type="slidenum">
              <a:rPr lang="en-US" smtClean="0"/>
              <a:t>‹#›</a:t>
            </a:fld>
            <a:endParaRPr lang="en-US"/>
          </a:p>
        </p:txBody>
      </p:sp>
    </p:spTree>
    <p:extLst>
      <p:ext uri="{BB962C8B-B14F-4D97-AF65-F5344CB8AC3E}">
        <p14:creationId xmlns:p14="http://schemas.microsoft.com/office/powerpoint/2010/main" val="281394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AE48C4-E45F-4B64-821B-853814ABF045}" type="slidenum">
              <a:rPr lang="en-US" smtClean="0"/>
              <a:t>11</a:t>
            </a:fld>
            <a:endParaRPr lang="en-US"/>
          </a:p>
        </p:txBody>
      </p:sp>
    </p:spTree>
    <p:extLst>
      <p:ext uri="{BB962C8B-B14F-4D97-AF65-F5344CB8AC3E}">
        <p14:creationId xmlns:p14="http://schemas.microsoft.com/office/powerpoint/2010/main" val="3353723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FB8A8BB-770E-4EB5-B18A-67A8D87D8FF3}" type="slidenum">
              <a:rPr lang="en-US" altLang="en-US">
                <a:ea typeface="Microsoft YaHei" panose="020B0503020204020204" pitchFamily="34" charset="-122"/>
              </a:rPr>
              <a:pPr>
                <a:spcBef>
                  <a:spcPct val="0"/>
                </a:spcBef>
                <a:buClrTx/>
                <a:buFontTx/>
                <a:buNone/>
              </a:pPr>
              <a:t>29</a:t>
            </a:fld>
            <a:endParaRPr lang="en-US" altLang="en-US">
              <a:ea typeface="Microsoft YaHei" panose="020B0503020204020204" pitchFamily="34" charset="-122"/>
            </a:endParaRPr>
          </a:p>
        </p:txBody>
      </p:sp>
      <p:sp>
        <p:nvSpPr>
          <p:cNvPr id="5017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 name="Text Box 2"/>
          <p:cNvSpPr>
            <a:spLocks noGrp="1" noChangeArrowheads="1"/>
          </p:cNvSpPr>
          <p:nvPr>
            <p:ph type="body" idx="1"/>
          </p:nvPr>
        </p:nvSpPr>
        <p:spPr>
          <a:xfrm>
            <a:off x="914400" y="4343400"/>
            <a:ext cx="5029200" cy="4114800"/>
          </a:xfrm>
          <a:extLst/>
        </p:spPr>
        <p:txBody>
          <a:bodyPr wrap="none" anchor="ctr"/>
          <a:lstStyle/>
          <a:p>
            <a:pPr>
              <a:buFont typeface="Times New Roman" charset="0"/>
              <a:buNone/>
              <a:defRPr/>
            </a:pPr>
            <a:endParaRPr lang="en-US" b="1" dirty="0" smtClean="0">
              <a:cs typeface="+mn-cs"/>
            </a:endParaRPr>
          </a:p>
        </p:txBody>
      </p:sp>
    </p:spTree>
    <p:extLst>
      <p:ext uri="{BB962C8B-B14F-4D97-AF65-F5344CB8AC3E}">
        <p14:creationId xmlns:p14="http://schemas.microsoft.com/office/powerpoint/2010/main" val="3409417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endParaRPr lang="en-US" dirty="0"/>
          </a:p>
        </p:txBody>
      </p:sp>
      <p:sp>
        <p:nvSpPr>
          <p:cNvPr id="4" name="Slide Number Placeholder 3"/>
          <p:cNvSpPr>
            <a:spLocks noGrp="1"/>
          </p:cNvSpPr>
          <p:nvPr>
            <p:ph type="sldNum" sz="quarter" idx="10"/>
          </p:nvPr>
        </p:nvSpPr>
        <p:spPr/>
        <p:txBody>
          <a:bodyPr/>
          <a:lstStyle/>
          <a:p>
            <a:fld id="{5DAE48C4-E45F-4B64-821B-853814ABF045}" type="slidenum">
              <a:rPr lang="en-US" smtClean="0"/>
              <a:t>32</a:t>
            </a:fld>
            <a:endParaRPr lang="en-US"/>
          </a:p>
        </p:txBody>
      </p:sp>
    </p:spTree>
    <p:extLst>
      <p:ext uri="{BB962C8B-B14F-4D97-AF65-F5344CB8AC3E}">
        <p14:creationId xmlns:p14="http://schemas.microsoft.com/office/powerpoint/2010/main" val="318535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239668E-96E8-4F3B-A963-E9D8A6BF1285}" type="slidenum">
              <a:rPr lang="en-US" altLang="en-US">
                <a:ea typeface="Microsoft YaHei" panose="020B0503020204020204" pitchFamily="34" charset="-122"/>
              </a:rPr>
              <a:pPr>
                <a:spcBef>
                  <a:spcPct val="0"/>
                </a:spcBef>
                <a:buClrTx/>
                <a:buFontTx/>
                <a:buNone/>
              </a:pPr>
              <a:t>33</a:t>
            </a:fld>
            <a:endParaRPr lang="en-US" altLang="en-US">
              <a:ea typeface="Microsoft YaHei" panose="020B0503020204020204" pitchFamily="34" charset="-122"/>
            </a:endParaRPr>
          </a:p>
        </p:txBody>
      </p:sp>
      <p:sp>
        <p:nvSpPr>
          <p:cNvPr id="5837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 name="Text Box 2"/>
          <p:cNvSpPr>
            <a:spLocks noGrp="1" noChangeArrowheads="1"/>
          </p:cNvSpPr>
          <p:nvPr>
            <p:ph type="body" idx="1"/>
          </p:nvPr>
        </p:nvSpPr>
        <p:spPr>
          <a:xfrm>
            <a:off x="914400" y="4343400"/>
            <a:ext cx="5029200" cy="4114800"/>
          </a:xfrm>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335745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endParaRPr lang="en-US" dirty="0"/>
          </a:p>
        </p:txBody>
      </p:sp>
      <p:sp>
        <p:nvSpPr>
          <p:cNvPr id="4" name="Slide Number Placeholder 3"/>
          <p:cNvSpPr>
            <a:spLocks noGrp="1"/>
          </p:cNvSpPr>
          <p:nvPr>
            <p:ph type="sldNum" sz="quarter" idx="10"/>
          </p:nvPr>
        </p:nvSpPr>
        <p:spPr/>
        <p:txBody>
          <a:bodyPr/>
          <a:lstStyle/>
          <a:p>
            <a:fld id="{5DAE48C4-E45F-4B64-821B-853814ABF045}" type="slidenum">
              <a:rPr lang="en-US" smtClean="0"/>
              <a:t>34</a:t>
            </a:fld>
            <a:endParaRPr lang="en-US"/>
          </a:p>
        </p:txBody>
      </p:sp>
    </p:spTree>
    <p:extLst>
      <p:ext uri="{BB962C8B-B14F-4D97-AF65-F5344CB8AC3E}">
        <p14:creationId xmlns:p14="http://schemas.microsoft.com/office/powerpoint/2010/main" val="33817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endParaRPr lang="en-US" dirty="0"/>
          </a:p>
        </p:txBody>
      </p:sp>
      <p:sp>
        <p:nvSpPr>
          <p:cNvPr id="4" name="Slide Number Placeholder 3"/>
          <p:cNvSpPr>
            <a:spLocks noGrp="1"/>
          </p:cNvSpPr>
          <p:nvPr>
            <p:ph type="sldNum" sz="quarter" idx="10"/>
          </p:nvPr>
        </p:nvSpPr>
        <p:spPr/>
        <p:txBody>
          <a:bodyPr/>
          <a:lstStyle/>
          <a:p>
            <a:fld id="{5DAE48C4-E45F-4B64-821B-853814ABF045}" type="slidenum">
              <a:rPr lang="en-US" smtClean="0"/>
              <a:t>35</a:t>
            </a:fld>
            <a:endParaRPr lang="en-US"/>
          </a:p>
        </p:txBody>
      </p:sp>
    </p:spTree>
    <p:extLst>
      <p:ext uri="{BB962C8B-B14F-4D97-AF65-F5344CB8AC3E}">
        <p14:creationId xmlns:p14="http://schemas.microsoft.com/office/powerpoint/2010/main" val="181846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60420"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9979911-CF50-41EE-9C01-779E9EEC3CC8}" type="slidenum">
              <a:rPr lang="en-US" altLang="en-US">
                <a:ea typeface="Microsoft YaHei" panose="020B0503020204020204" pitchFamily="34" charset="-122"/>
              </a:rPr>
              <a:pPr>
                <a:spcBef>
                  <a:spcPct val="0"/>
                </a:spcBef>
                <a:buClrTx/>
                <a:buFontTx/>
                <a:buNone/>
              </a:pPr>
              <a:t>36</a:t>
            </a:fld>
            <a:endParaRPr lang="en-US" altLang="en-US">
              <a:ea typeface="Microsoft YaHei" panose="020B0503020204020204" pitchFamily="34" charset="-122"/>
            </a:endParaRPr>
          </a:p>
        </p:txBody>
      </p:sp>
    </p:spTree>
    <p:extLst>
      <p:ext uri="{BB962C8B-B14F-4D97-AF65-F5344CB8AC3E}">
        <p14:creationId xmlns:p14="http://schemas.microsoft.com/office/powerpoint/2010/main" val="1520816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endParaRPr lang="en-US" dirty="0"/>
          </a:p>
        </p:txBody>
      </p:sp>
      <p:sp>
        <p:nvSpPr>
          <p:cNvPr id="4" name="Slide Number Placeholder 3"/>
          <p:cNvSpPr>
            <a:spLocks noGrp="1"/>
          </p:cNvSpPr>
          <p:nvPr>
            <p:ph type="sldNum" sz="quarter" idx="10"/>
          </p:nvPr>
        </p:nvSpPr>
        <p:spPr/>
        <p:txBody>
          <a:bodyPr/>
          <a:lstStyle/>
          <a:p>
            <a:fld id="{5DAE48C4-E45F-4B64-821B-853814ABF045}" type="slidenum">
              <a:rPr lang="en-US" smtClean="0"/>
              <a:t>37</a:t>
            </a:fld>
            <a:endParaRPr lang="en-US"/>
          </a:p>
        </p:txBody>
      </p:sp>
    </p:spTree>
    <p:extLst>
      <p:ext uri="{BB962C8B-B14F-4D97-AF65-F5344CB8AC3E}">
        <p14:creationId xmlns:p14="http://schemas.microsoft.com/office/powerpoint/2010/main" val="3602353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824A3470-5ABA-4670-8557-89E737AB265C}" type="slidenum">
              <a:rPr lang="en-US" altLang="en-US">
                <a:ea typeface="Microsoft YaHei" panose="020B0503020204020204" pitchFamily="34" charset="-122"/>
              </a:rPr>
              <a:pPr>
                <a:spcBef>
                  <a:spcPct val="0"/>
                </a:spcBef>
                <a:buClrTx/>
                <a:buFontTx/>
                <a:buNone/>
              </a:pPr>
              <a:t>40</a:t>
            </a:fld>
            <a:endParaRPr lang="en-US" altLang="en-US">
              <a:ea typeface="Microsoft YaHei" panose="020B0503020204020204" pitchFamily="34" charset="-122"/>
            </a:endParaRPr>
          </a:p>
        </p:txBody>
      </p:sp>
      <p:sp>
        <p:nvSpPr>
          <p:cNvPr id="7987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 name="Text Box 2"/>
          <p:cNvSpPr>
            <a:spLocks noGrp="1" noChangeArrowheads="1"/>
          </p:cNvSpPr>
          <p:nvPr>
            <p:ph type="body" idx="1"/>
          </p:nvPr>
        </p:nvSpPr>
        <p:spPr>
          <a:xfrm>
            <a:off x="914400" y="4343400"/>
            <a:ext cx="5029200" cy="4114800"/>
          </a:xfrm>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2020530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0E5DD81-6FDF-4C32-B9ED-682E8E9DC80C}" type="slidenum">
              <a:rPr lang="en-US" altLang="en-US">
                <a:ea typeface="Microsoft YaHei" panose="020B0503020204020204" pitchFamily="34" charset="-122"/>
              </a:rPr>
              <a:pPr>
                <a:spcBef>
                  <a:spcPct val="0"/>
                </a:spcBef>
                <a:buClrTx/>
                <a:buFontTx/>
                <a:buNone/>
              </a:pPr>
              <a:t>42</a:t>
            </a:fld>
            <a:endParaRPr lang="en-US" altLang="en-US">
              <a:ea typeface="Microsoft YaHei" panose="020B0503020204020204" pitchFamily="34" charset="-122"/>
            </a:endParaRPr>
          </a:p>
        </p:txBody>
      </p:sp>
      <p:sp>
        <p:nvSpPr>
          <p:cNvPr id="83971"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83972" name="Text Box 2"/>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1528942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430457C-3353-422C-9BD3-0DADFF1F58AB}" type="slidenum">
              <a:rPr lang="en-US" altLang="en-US">
                <a:ea typeface="Microsoft YaHei" panose="020B0503020204020204" pitchFamily="34" charset="-122"/>
              </a:rPr>
              <a:pPr>
                <a:spcBef>
                  <a:spcPct val="0"/>
                </a:spcBef>
                <a:buClrTx/>
                <a:buFontTx/>
                <a:buNone/>
              </a:pPr>
              <a:t>43</a:t>
            </a:fld>
            <a:endParaRPr lang="en-US" altLang="en-US">
              <a:ea typeface="Microsoft YaHei" panose="020B0503020204020204" pitchFamily="34" charset="-122"/>
            </a:endParaRPr>
          </a:p>
        </p:txBody>
      </p:sp>
      <p:sp>
        <p:nvSpPr>
          <p:cNvPr id="8601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86020" name="Text Box 2"/>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mtClean="0">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425773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1FFC5A79-951C-4E8D-BCDE-2C9B1E7B5BC0}" type="slidenum">
              <a:rPr lang="en-US" altLang="en-US">
                <a:ea typeface="Microsoft YaHei" panose="020B0503020204020204" pitchFamily="34" charset="-122"/>
              </a:rPr>
              <a:pPr>
                <a:spcBef>
                  <a:spcPct val="0"/>
                </a:spcBef>
                <a:buClrTx/>
                <a:buFontTx/>
                <a:buNone/>
              </a:pPr>
              <a:t>17</a:t>
            </a:fld>
            <a:endParaRPr lang="en-US" altLang="en-US">
              <a:ea typeface="Microsoft YaHei" panose="020B0503020204020204" pitchFamily="34" charset="-122"/>
            </a:endParaRPr>
          </a:p>
        </p:txBody>
      </p:sp>
      <p:sp>
        <p:nvSpPr>
          <p:cNvPr id="30723"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 name="Text Box 2"/>
          <p:cNvSpPr>
            <a:spLocks noGrp="1" noChangeArrowheads="1"/>
          </p:cNvSpPr>
          <p:nvPr>
            <p:ph type="body" idx="1"/>
          </p:nvPr>
        </p:nvSpPr>
        <p:spPr>
          <a:xfrm>
            <a:off x="914400" y="4343400"/>
            <a:ext cx="5029200" cy="4114800"/>
          </a:xfrm>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3500057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EF25878-373B-4514-950D-6310FA224892}" type="slidenum">
              <a:rPr lang="en-US" altLang="en-US">
                <a:ea typeface="Microsoft YaHei" panose="020B0503020204020204" pitchFamily="34" charset="-122"/>
              </a:rPr>
              <a:pPr>
                <a:spcBef>
                  <a:spcPct val="0"/>
                </a:spcBef>
                <a:buClrTx/>
                <a:buFontTx/>
                <a:buNone/>
              </a:pPr>
              <a:t>44</a:t>
            </a:fld>
            <a:endParaRPr lang="en-US" altLang="en-US">
              <a:ea typeface="Microsoft YaHei" panose="020B0503020204020204" pitchFamily="34" charset="-122"/>
            </a:endParaRPr>
          </a:p>
        </p:txBody>
      </p:sp>
      <p:sp>
        <p:nvSpPr>
          <p:cNvPr id="88067"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88068" name="Text Box 2"/>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b="1" smtClean="0">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1846596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F780D56-F3B1-4C42-BAD7-726FAA764321}" type="slidenum">
              <a:rPr lang="en-US" altLang="en-US">
                <a:ea typeface="Microsoft YaHei" panose="020B0503020204020204" pitchFamily="34" charset="-122"/>
              </a:rPr>
              <a:pPr>
                <a:spcBef>
                  <a:spcPct val="0"/>
                </a:spcBef>
                <a:buClrTx/>
                <a:buFontTx/>
                <a:buNone/>
              </a:pPr>
              <a:t>47</a:t>
            </a:fld>
            <a:endParaRPr lang="en-US" altLang="en-US">
              <a:ea typeface="Microsoft YaHei" panose="020B0503020204020204" pitchFamily="34" charset="-122"/>
            </a:endParaRPr>
          </a:p>
        </p:txBody>
      </p:sp>
      <p:sp>
        <p:nvSpPr>
          <p:cNvPr id="98307"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 name="Text Box 2"/>
          <p:cNvSpPr>
            <a:spLocks noGrp="1" noChangeArrowheads="1"/>
          </p:cNvSpPr>
          <p:nvPr>
            <p:ph type="body" idx="1"/>
          </p:nvPr>
        </p:nvSpPr>
        <p:spPr>
          <a:xfrm>
            <a:off x="914400" y="4343400"/>
            <a:ext cx="5029200" cy="4114800"/>
          </a:xfrm>
          <a:extLst/>
        </p:spPr>
        <p:txBody>
          <a:bodyPr wrap="none" anchor="ctr"/>
          <a:lstStyle/>
          <a:p>
            <a:pPr>
              <a:buFont typeface="Times New Roman" charset="0"/>
              <a:buNone/>
              <a:defRPr/>
            </a:pPr>
            <a:endParaRPr lang="en-US" b="1" dirty="0" smtClean="0">
              <a:cs typeface="+mn-cs"/>
            </a:endParaRPr>
          </a:p>
        </p:txBody>
      </p:sp>
    </p:spTree>
    <p:extLst>
      <p:ext uri="{BB962C8B-B14F-4D97-AF65-F5344CB8AC3E}">
        <p14:creationId xmlns:p14="http://schemas.microsoft.com/office/powerpoint/2010/main" val="3411825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C1B48CF-16EF-417B-9331-6B778E28D3DF}" type="slidenum">
              <a:rPr lang="en-US" altLang="en-US">
                <a:ea typeface="Microsoft YaHei" panose="020B0503020204020204" pitchFamily="34" charset="-122"/>
              </a:rPr>
              <a:pPr>
                <a:spcBef>
                  <a:spcPct val="0"/>
                </a:spcBef>
                <a:buClrTx/>
                <a:buFontTx/>
                <a:buNone/>
              </a:pPr>
              <a:t>48</a:t>
            </a:fld>
            <a:endParaRPr lang="en-US" altLang="en-US">
              <a:ea typeface="Microsoft YaHei" panose="020B0503020204020204" pitchFamily="34" charset="-122"/>
            </a:endParaRPr>
          </a:p>
        </p:txBody>
      </p:sp>
      <p:sp>
        <p:nvSpPr>
          <p:cNvPr id="10035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 name="Text Box 2"/>
          <p:cNvSpPr>
            <a:spLocks noGrp="1" noChangeArrowheads="1"/>
          </p:cNvSpPr>
          <p:nvPr>
            <p:ph type="body" idx="1"/>
          </p:nvPr>
        </p:nvSpPr>
        <p:spPr>
          <a:xfrm>
            <a:off x="914400" y="4343400"/>
            <a:ext cx="5029200" cy="4114800"/>
          </a:xfrm>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2908511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8E9DA7B-627C-4DC3-903B-2842B72BE802}" type="slidenum">
              <a:rPr lang="en-US" altLang="en-US">
                <a:ea typeface="Microsoft YaHei" panose="020B0503020204020204" pitchFamily="34" charset="-122"/>
              </a:rPr>
              <a:pPr>
                <a:spcBef>
                  <a:spcPct val="0"/>
                </a:spcBef>
                <a:buClrTx/>
                <a:buFontTx/>
                <a:buNone/>
              </a:pPr>
              <a:t>52</a:t>
            </a:fld>
            <a:endParaRPr lang="en-US" altLang="en-US">
              <a:ea typeface="Microsoft YaHei" panose="020B0503020204020204" pitchFamily="34" charset="-122"/>
            </a:endParaRPr>
          </a:p>
        </p:txBody>
      </p:sp>
      <p:sp>
        <p:nvSpPr>
          <p:cNvPr id="113667"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 name="Text Box 2"/>
          <p:cNvSpPr>
            <a:spLocks noGrp="1" noChangeArrowheads="1"/>
          </p:cNvSpPr>
          <p:nvPr>
            <p:ph type="body" idx="1"/>
          </p:nvPr>
        </p:nvSpPr>
        <p:spPr>
          <a:xfrm>
            <a:off x="914400" y="4343400"/>
            <a:ext cx="5029200" cy="4114800"/>
          </a:xfrm>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2410445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CF9B2AD7-C074-4185-B0E7-C1DEEB9D37A2}" type="slidenum">
              <a:rPr lang="en-US" altLang="en-US">
                <a:ea typeface="Microsoft YaHei" panose="020B0503020204020204" pitchFamily="34" charset="-122"/>
              </a:rPr>
              <a:pPr>
                <a:spcBef>
                  <a:spcPct val="0"/>
                </a:spcBef>
                <a:buClrTx/>
                <a:buFontTx/>
                <a:buNone/>
              </a:pPr>
              <a:t>55</a:t>
            </a:fld>
            <a:endParaRPr lang="en-US" altLang="en-US">
              <a:ea typeface="Microsoft YaHei" panose="020B0503020204020204" pitchFamily="34" charset="-122"/>
            </a:endParaRPr>
          </a:p>
        </p:txBody>
      </p:sp>
      <p:sp>
        <p:nvSpPr>
          <p:cNvPr id="117763"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 name="Text Box 2"/>
          <p:cNvSpPr>
            <a:spLocks noGrp="1" noChangeArrowheads="1"/>
          </p:cNvSpPr>
          <p:nvPr>
            <p:ph type="body" idx="1"/>
          </p:nvPr>
        </p:nvSpPr>
        <p:spPr>
          <a:xfrm>
            <a:off x="914400" y="4343400"/>
            <a:ext cx="5029200" cy="4114800"/>
          </a:xfrm>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4237094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07A9056-038C-4BE5-9AF9-1B229E0F5C67}" type="slidenum">
              <a:rPr lang="en-US" altLang="en-US">
                <a:ea typeface="Microsoft YaHei" panose="020B0503020204020204" pitchFamily="34" charset="-122"/>
              </a:rPr>
              <a:pPr eaLnBrk="1" hangingPunct="1">
                <a:spcBef>
                  <a:spcPct val="0"/>
                </a:spcBef>
              </a:pPr>
              <a:t>60</a:t>
            </a:fld>
            <a:endParaRPr lang="en-US" altLang="en-US">
              <a:ea typeface="Microsoft YaHei" panose="020B0503020204020204" pitchFamily="34" charset="-122"/>
            </a:endParaRPr>
          </a:p>
        </p:txBody>
      </p:sp>
      <p:sp>
        <p:nvSpPr>
          <p:cNvPr id="86019"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53250" name="Text Box 2"/>
          <p:cNvSpPr>
            <a:spLocks noGrp="1" noChangeArrowheads="1"/>
          </p:cNvSpPr>
          <p:nvPr>
            <p:ph type="body" idx="1"/>
          </p:nvPr>
        </p:nvSpPr>
        <p:spPr>
          <a:xfrm>
            <a:off x="914400" y="4343400"/>
            <a:ext cx="5029200" cy="4114800"/>
          </a:xfrm>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353417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8D9438A2-B84E-446E-9C5A-42C19C0A3B56}" type="slidenum">
              <a:rPr lang="en-US" altLang="en-US">
                <a:ea typeface="Microsoft YaHei" panose="020B0503020204020204" pitchFamily="34" charset="-122"/>
              </a:rPr>
              <a:pPr>
                <a:spcBef>
                  <a:spcPct val="0"/>
                </a:spcBef>
                <a:buClrTx/>
                <a:buFontTx/>
                <a:buNone/>
              </a:pPr>
              <a:t>21</a:t>
            </a:fld>
            <a:endParaRPr lang="en-US" altLang="en-US">
              <a:ea typeface="Microsoft YaHei" panose="020B0503020204020204" pitchFamily="34" charset="-122"/>
            </a:endParaRPr>
          </a:p>
        </p:txBody>
      </p:sp>
      <p:sp>
        <p:nvSpPr>
          <p:cNvPr id="38915" name="Text Box 1"/>
          <p:cNvSpPr>
            <a:spLocks noGrp="1" noRot="1" noChangeAspect="1" noChangeArrowheads="1" noTextEdit="1"/>
          </p:cNvSpPr>
          <p:nvPr>
            <p:ph type="sldImg"/>
          </p:nvPr>
        </p:nvSpPr>
        <p:spPr>
          <a:xfrm>
            <a:off x="1143000" y="685800"/>
            <a:ext cx="4572000" cy="3429000"/>
          </a:xfrm>
          <a:solidFill>
            <a:srgbClr val="FFFFFF"/>
          </a:solidFill>
          <a:ln/>
        </p:spPr>
      </p:sp>
      <p:sp>
        <p:nvSpPr>
          <p:cNvPr id="2" name="Text Box 2"/>
          <p:cNvSpPr>
            <a:spLocks noGrp="1" noChangeArrowheads="1"/>
          </p:cNvSpPr>
          <p:nvPr>
            <p:ph type="body" idx="1"/>
          </p:nvPr>
        </p:nvSpPr>
        <p:spPr>
          <a:xfrm>
            <a:off x="914400" y="4343400"/>
            <a:ext cx="5029200" cy="4114800"/>
          </a:xfrm>
          <a:extLst/>
        </p:spPr>
        <p:txBody>
          <a:bodyPr wrap="none" anchor="ctr"/>
          <a:lstStyle/>
          <a:p>
            <a:pPr>
              <a:buFont typeface="Times New Roman" charset="0"/>
              <a:buNone/>
              <a:defRPr/>
            </a:pPr>
            <a:endParaRPr lang="en-US" dirty="0" smtClean="0">
              <a:cs typeface="+mn-cs"/>
            </a:endParaRPr>
          </a:p>
        </p:txBody>
      </p:sp>
    </p:spTree>
    <p:extLst>
      <p:ext uri="{BB962C8B-B14F-4D97-AF65-F5344CB8AC3E}">
        <p14:creationId xmlns:p14="http://schemas.microsoft.com/office/powerpoint/2010/main" val="198381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here fix</a:t>
            </a:r>
            <a:endParaRPr lang="en-US" dirty="0"/>
          </a:p>
        </p:txBody>
      </p:sp>
      <p:sp>
        <p:nvSpPr>
          <p:cNvPr id="4" name="Slide Number Placeholder 3"/>
          <p:cNvSpPr>
            <a:spLocks noGrp="1"/>
          </p:cNvSpPr>
          <p:nvPr>
            <p:ph type="sldNum" sz="quarter" idx="10"/>
          </p:nvPr>
        </p:nvSpPr>
        <p:spPr/>
        <p:txBody>
          <a:bodyPr/>
          <a:lstStyle/>
          <a:p>
            <a:fld id="{5DAE48C4-E45F-4B64-821B-853814ABF045}" type="slidenum">
              <a:rPr lang="en-US" smtClean="0"/>
              <a:t>23</a:t>
            </a:fld>
            <a:endParaRPr lang="en-US"/>
          </a:p>
        </p:txBody>
      </p:sp>
    </p:spTree>
    <p:extLst>
      <p:ext uri="{BB962C8B-B14F-4D97-AF65-F5344CB8AC3E}">
        <p14:creationId xmlns:p14="http://schemas.microsoft.com/office/powerpoint/2010/main" val="101642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endParaRPr lang="en-US" dirty="0"/>
          </a:p>
        </p:txBody>
      </p:sp>
      <p:sp>
        <p:nvSpPr>
          <p:cNvPr id="4" name="Slide Number Placeholder 3"/>
          <p:cNvSpPr>
            <a:spLocks noGrp="1"/>
          </p:cNvSpPr>
          <p:nvPr>
            <p:ph type="sldNum" sz="quarter" idx="10"/>
          </p:nvPr>
        </p:nvSpPr>
        <p:spPr/>
        <p:txBody>
          <a:bodyPr/>
          <a:lstStyle/>
          <a:p>
            <a:fld id="{5DAE48C4-E45F-4B64-821B-853814ABF045}" type="slidenum">
              <a:rPr lang="en-US" smtClean="0"/>
              <a:t>24</a:t>
            </a:fld>
            <a:endParaRPr lang="en-US"/>
          </a:p>
        </p:txBody>
      </p:sp>
    </p:spTree>
    <p:extLst>
      <p:ext uri="{BB962C8B-B14F-4D97-AF65-F5344CB8AC3E}">
        <p14:creationId xmlns:p14="http://schemas.microsoft.com/office/powerpoint/2010/main" val="222907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endParaRPr lang="en-US" dirty="0"/>
          </a:p>
        </p:txBody>
      </p:sp>
      <p:sp>
        <p:nvSpPr>
          <p:cNvPr id="4" name="Slide Number Placeholder 3"/>
          <p:cNvSpPr>
            <a:spLocks noGrp="1"/>
          </p:cNvSpPr>
          <p:nvPr>
            <p:ph type="sldNum" sz="quarter" idx="10"/>
          </p:nvPr>
        </p:nvSpPr>
        <p:spPr/>
        <p:txBody>
          <a:bodyPr/>
          <a:lstStyle/>
          <a:p>
            <a:fld id="{5DAE48C4-E45F-4B64-821B-853814ABF045}" type="slidenum">
              <a:rPr lang="en-US" smtClean="0"/>
              <a:t>25</a:t>
            </a:fld>
            <a:endParaRPr lang="en-US"/>
          </a:p>
        </p:txBody>
      </p:sp>
    </p:spTree>
    <p:extLst>
      <p:ext uri="{BB962C8B-B14F-4D97-AF65-F5344CB8AC3E}">
        <p14:creationId xmlns:p14="http://schemas.microsoft.com/office/powerpoint/2010/main" val="282641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endParaRPr lang="en-US" dirty="0"/>
          </a:p>
        </p:txBody>
      </p:sp>
      <p:sp>
        <p:nvSpPr>
          <p:cNvPr id="4" name="Slide Number Placeholder 3"/>
          <p:cNvSpPr>
            <a:spLocks noGrp="1"/>
          </p:cNvSpPr>
          <p:nvPr>
            <p:ph type="sldNum" sz="quarter" idx="10"/>
          </p:nvPr>
        </p:nvSpPr>
        <p:spPr/>
        <p:txBody>
          <a:bodyPr/>
          <a:lstStyle/>
          <a:p>
            <a:fld id="{5DAE48C4-E45F-4B64-821B-853814ABF045}" type="slidenum">
              <a:rPr lang="en-US" smtClean="0"/>
              <a:t>26</a:t>
            </a:fld>
            <a:endParaRPr lang="en-US"/>
          </a:p>
        </p:txBody>
      </p:sp>
    </p:spTree>
    <p:extLst>
      <p:ext uri="{BB962C8B-B14F-4D97-AF65-F5344CB8AC3E}">
        <p14:creationId xmlns:p14="http://schemas.microsoft.com/office/powerpoint/2010/main" val="249708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endParaRPr lang="en-US" dirty="0"/>
          </a:p>
        </p:txBody>
      </p:sp>
      <p:sp>
        <p:nvSpPr>
          <p:cNvPr id="4" name="Slide Number Placeholder 3"/>
          <p:cNvSpPr>
            <a:spLocks noGrp="1"/>
          </p:cNvSpPr>
          <p:nvPr>
            <p:ph type="sldNum" sz="quarter" idx="10"/>
          </p:nvPr>
        </p:nvSpPr>
        <p:spPr/>
        <p:txBody>
          <a:bodyPr/>
          <a:lstStyle/>
          <a:p>
            <a:fld id="{5DAE48C4-E45F-4B64-821B-853814ABF045}" type="slidenum">
              <a:rPr lang="en-US" smtClean="0"/>
              <a:t>27</a:t>
            </a:fld>
            <a:endParaRPr lang="en-US"/>
          </a:p>
        </p:txBody>
      </p:sp>
    </p:spTree>
    <p:extLst>
      <p:ext uri="{BB962C8B-B14F-4D97-AF65-F5344CB8AC3E}">
        <p14:creationId xmlns:p14="http://schemas.microsoft.com/office/powerpoint/2010/main" val="384835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endParaRPr lang="en-US" dirty="0"/>
          </a:p>
        </p:txBody>
      </p:sp>
      <p:sp>
        <p:nvSpPr>
          <p:cNvPr id="4" name="Slide Number Placeholder 3"/>
          <p:cNvSpPr>
            <a:spLocks noGrp="1"/>
          </p:cNvSpPr>
          <p:nvPr>
            <p:ph type="sldNum" sz="quarter" idx="10"/>
          </p:nvPr>
        </p:nvSpPr>
        <p:spPr/>
        <p:txBody>
          <a:bodyPr/>
          <a:lstStyle/>
          <a:p>
            <a:fld id="{5DAE48C4-E45F-4B64-821B-853814ABF045}" type="slidenum">
              <a:rPr lang="en-US" smtClean="0"/>
              <a:t>28</a:t>
            </a:fld>
            <a:endParaRPr lang="en-US"/>
          </a:p>
        </p:txBody>
      </p:sp>
    </p:spTree>
    <p:extLst>
      <p:ext uri="{BB962C8B-B14F-4D97-AF65-F5344CB8AC3E}">
        <p14:creationId xmlns:p14="http://schemas.microsoft.com/office/powerpoint/2010/main" val="278501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6FFA79-504A-46FD-967E-7AC78BC678A0}" type="datetimeFigureOut">
              <a:rPr lang="en-US" smtClean="0"/>
              <a:pPr/>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FFA79-504A-46FD-967E-7AC78BC678A0}" type="datetimeFigureOut">
              <a:rPr lang="en-US" smtClean="0"/>
              <a:pPr/>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FFA79-504A-46FD-967E-7AC78BC678A0}" type="datetimeFigureOut">
              <a:rPr lang="en-US" smtClean="0"/>
              <a:pPr/>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FFA79-504A-46FD-967E-7AC78BC678A0}" type="datetimeFigureOut">
              <a:rPr lang="en-US" smtClean="0"/>
              <a:pPr/>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FFA79-504A-46FD-967E-7AC78BC678A0}" type="datetimeFigureOut">
              <a:rPr lang="en-US" smtClean="0"/>
              <a:pPr/>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6FFA79-504A-46FD-967E-7AC78BC678A0}" type="datetimeFigureOut">
              <a:rPr lang="en-US" smtClean="0"/>
              <a:pPr/>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6FFA79-504A-46FD-967E-7AC78BC678A0}" type="datetimeFigureOut">
              <a:rPr lang="en-US" smtClean="0"/>
              <a:pPr/>
              <a:t>8/22/2017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D9679-3969-4A7B-8E59-2EEAE6A748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6FFA79-504A-46FD-967E-7AC78BC678A0}" type="datetimeFigureOut">
              <a:rPr lang="en-US" smtClean="0"/>
              <a:pPr/>
              <a:t>8/22/2017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D9679-3969-4A7B-8E59-2EEAE6A748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FFA79-504A-46FD-967E-7AC78BC678A0}" type="datetimeFigureOut">
              <a:rPr lang="en-US" smtClean="0"/>
              <a:pPr/>
              <a:t>8/22/2017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D9679-3969-4A7B-8E59-2EEAE6A748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pPr/>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pPr/>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FFA79-504A-46FD-967E-7AC78BC678A0}" type="datetimeFigureOut">
              <a:rPr lang="en-US" smtClean="0"/>
              <a:pPr/>
              <a:t>8/22/2017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D9679-3969-4A7B-8E59-2EEAE6A748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youtube.com/user/tdeliabiology"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nx.org/contents/GFy_h8cu@10.115:vogY0C26@20/Atoms-Isotopes-Ions-and-Molec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ptable.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url?sa=i&amp;rct=j&amp;q=water+boiling&amp;source=images&amp;cd=&amp;cad=rja&amp;docid=9yk61CCEsE9cNM&amp;tbnid=MrIVcUC-_xKZbM:&amp;ved=0CAUQjRw&amp;url=http://commons.wikimedia.org/wiki/File:Boiling_water.jpg&amp;ei=MW4SUrLJE5j94AOVnYHgAw&amp;bvm=bv.50768961,d.b2I&amp;psig=AFQjCNG6qxtO7FEWhTDi-ewq064MRUMkuQ&amp;ust=1377025943627477"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cnx.org/contents/GFy_h8cu@10.115:vogY0C26@20/Atoms-Isotopes-Ions-and-Molecu" TargetMode="External"/><Relationship Id="rId2" Type="http://schemas.openxmlformats.org/officeDocument/2006/relationships/hyperlink" Target="https://cnx.org/contents/GFy_h8cu@10.115:pPjfgsd4@10/Water"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8527" y="961090"/>
            <a:ext cx="3392213" cy="924418"/>
          </a:xfrm>
        </p:spPr>
        <p:txBody>
          <a:bodyPr/>
          <a:lstStyle/>
          <a:p>
            <a:pPr algn="r"/>
            <a:r>
              <a:rPr lang="en-US" b="1" dirty="0" smtClean="0"/>
              <a:t>Chapter 2</a:t>
            </a:r>
            <a:endParaRPr lang="en-US" b="1" dirty="0"/>
          </a:p>
        </p:txBody>
      </p:sp>
      <p:sp>
        <p:nvSpPr>
          <p:cNvPr id="3" name="Subtitle 2"/>
          <p:cNvSpPr>
            <a:spLocks noGrp="1"/>
          </p:cNvSpPr>
          <p:nvPr>
            <p:ph type="subTitle" idx="1"/>
          </p:nvPr>
        </p:nvSpPr>
        <p:spPr>
          <a:xfrm>
            <a:off x="6519050" y="2846598"/>
            <a:ext cx="2351690" cy="1012003"/>
          </a:xfrm>
        </p:spPr>
        <p:txBody>
          <a:bodyPr>
            <a:normAutofit fontScale="70000" lnSpcReduction="20000"/>
          </a:bodyPr>
          <a:lstStyle/>
          <a:p>
            <a:pPr algn="r"/>
            <a:r>
              <a:rPr lang="en-US" b="1" dirty="0" smtClean="0">
                <a:solidFill>
                  <a:schemeClr val="tx1"/>
                </a:solidFill>
              </a:rPr>
              <a:t>General Biology I</a:t>
            </a:r>
          </a:p>
          <a:p>
            <a:pPr algn="r"/>
            <a:r>
              <a:rPr lang="en-US" b="1" dirty="0" smtClean="0">
                <a:solidFill>
                  <a:schemeClr val="tx1"/>
                </a:solidFill>
              </a:rPr>
              <a:t>BSC 2010</a:t>
            </a:r>
          </a:p>
          <a:p>
            <a:pPr algn="r"/>
            <a:endParaRPr lang="en-US" b="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9442" y="3953826"/>
            <a:ext cx="2539682" cy="203174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76079" y="5616223"/>
            <a:ext cx="4370294" cy="338554"/>
          </a:xfrm>
          <a:prstGeom prst="rect">
            <a:avLst/>
          </a:prstGeom>
          <a:noFill/>
        </p:spPr>
        <p:txBody>
          <a:bodyPr wrap="square" rtlCol="0">
            <a:spAutoFit/>
          </a:bodyPr>
          <a:lstStyle/>
          <a:p>
            <a:pPr algn="ctr"/>
            <a:r>
              <a:rPr lang="en-US" sz="1600" dirty="0" smtClean="0">
                <a:solidFill>
                  <a:schemeClr val="tx1">
                    <a:lumMod val="85000"/>
                    <a:lumOff val="15000"/>
                  </a:schemeClr>
                </a:solidFill>
              </a:rPr>
              <a:t>credit</a:t>
            </a:r>
            <a:r>
              <a:rPr lang="en-US" sz="1600" dirty="0">
                <a:solidFill>
                  <a:schemeClr val="tx1">
                    <a:lumMod val="85000"/>
                    <a:lumOff val="15000"/>
                  </a:schemeClr>
                </a:solidFill>
              </a:rPr>
              <a:t>: modification of work by Christian </a:t>
            </a:r>
            <a:r>
              <a:rPr lang="en-US" sz="1600" dirty="0" smtClean="0">
                <a:solidFill>
                  <a:schemeClr val="tx1">
                    <a:lumMod val="85000"/>
                    <a:lumOff val="15000"/>
                  </a:schemeClr>
                </a:solidFill>
              </a:rPr>
              <a:t>Guthier</a:t>
            </a:r>
            <a:endParaRPr lang="en-US" sz="1600" dirty="0">
              <a:solidFill>
                <a:schemeClr val="tx1">
                  <a:lumMod val="85000"/>
                  <a:lumOff val="15000"/>
                </a:schemeClr>
              </a:solidFill>
            </a:endParaRPr>
          </a:p>
        </p:txBody>
      </p:sp>
      <p:sp>
        <p:nvSpPr>
          <p:cNvPr id="10" name="TextBox 9"/>
          <p:cNvSpPr txBox="1"/>
          <p:nvPr/>
        </p:nvSpPr>
        <p:spPr>
          <a:xfrm>
            <a:off x="5677315" y="1674155"/>
            <a:ext cx="3466685" cy="1077218"/>
          </a:xfrm>
          <a:prstGeom prst="rect">
            <a:avLst/>
          </a:prstGeom>
          <a:noFill/>
        </p:spPr>
        <p:txBody>
          <a:bodyPr wrap="square" rtlCol="0">
            <a:spAutoFit/>
          </a:bodyPr>
          <a:lstStyle/>
          <a:p>
            <a:pPr algn="ctr"/>
            <a:r>
              <a:rPr lang="en-US" sz="3200" b="1" dirty="0" smtClean="0"/>
              <a:t>The Chemical Foundation of Life</a:t>
            </a:r>
            <a:endParaRPr lang="en-US" sz="28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886" y="3109794"/>
            <a:ext cx="4530680" cy="2443650"/>
          </a:xfrm>
          <a:prstGeom prst="rect">
            <a:avLst/>
          </a:prstGeom>
        </p:spPr>
      </p:pic>
      <p:sp>
        <p:nvSpPr>
          <p:cNvPr id="8" name="Rectangle 4"/>
          <p:cNvSpPr>
            <a:spLocks noChangeArrowheads="1"/>
          </p:cNvSpPr>
          <p:nvPr/>
        </p:nvSpPr>
        <p:spPr bwMode="auto">
          <a:xfrm>
            <a:off x="1508125" y="16716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a:solidFill>
                  <a:srgbClr val="0070C0"/>
                </a:solidFill>
              </a:rPr>
              <a:t>tdelia@irsc.edu</a:t>
            </a:r>
          </a:p>
          <a:p>
            <a:r>
              <a:rPr lang="en-US" altLang="en-US" b="1">
                <a:solidFill>
                  <a:srgbClr val="0070C0"/>
                </a:solidFill>
              </a:rPr>
              <a:t>http://tdelia-irsc.weebly.com</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876300"/>
            <a:ext cx="1373187"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18" y="1372079"/>
            <a:ext cx="1385899" cy="1245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7163"/>
            <a:ext cx="1373188" cy="5492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8"/>
          <p:cNvSpPr>
            <a:spLocks noChangeArrowheads="1"/>
          </p:cNvSpPr>
          <p:nvPr/>
        </p:nvSpPr>
        <p:spPr bwMode="auto">
          <a:xfrm>
            <a:off x="1576388" y="827088"/>
            <a:ext cx="1960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i="1">
                <a:solidFill>
                  <a:srgbClr val="0070C0"/>
                </a:solidFill>
              </a:rPr>
              <a:t>@tdelia_biology</a:t>
            </a:r>
          </a:p>
        </p:txBody>
      </p:sp>
      <p:sp>
        <p:nvSpPr>
          <p:cNvPr id="15" name="Rectangle 10"/>
          <p:cNvSpPr>
            <a:spLocks noChangeArrowheads="1"/>
          </p:cNvSpPr>
          <p:nvPr/>
        </p:nvSpPr>
        <p:spPr bwMode="auto">
          <a:xfrm>
            <a:off x="1576388" y="247650"/>
            <a:ext cx="525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i="1">
                <a:solidFill>
                  <a:srgbClr val="0070C0"/>
                </a:solidFill>
              </a:rPr>
              <a:t>http://www.youtube.com/user/tdeliabiology</a:t>
            </a:r>
          </a:p>
        </p:txBody>
      </p:sp>
    </p:spTree>
    <p:extLst>
      <p:ext uri="{BB962C8B-B14F-4D97-AF65-F5344CB8AC3E}">
        <p14:creationId xmlns:p14="http://schemas.microsoft.com/office/powerpoint/2010/main" val="98510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500"/>
          </a:xfrm>
        </p:spPr>
        <p:txBody>
          <a:bodyPr>
            <a:normAutofit/>
          </a:bodyPr>
          <a:lstStyle/>
          <a:p>
            <a:pPr algn="ctr"/>
            <a:r>
              <a:rPr lang="en-US" sz="4000" dirty="0" smtClean="0"/>
              <a:t>Mass Number</a:t>
            </a:r>
            <a:endParaRPr lang="en-US" sz="4000" dirty="0"/>
          </a:p>
        </p:txBody>
      </p:sp>
      <p:sp>
        <p:nvSpPr>
          <p:cNvPr id="3" name="Content Placeholder 2"/>
          <p:cNvSpPr>
            <a:spLocks noGrp="1"/>
          </p:cNvSpPr>
          <p:nvPr>
            <p:ph idx="1"/>
          </p:nvPr>
        </p:nvSpPr>
        <p:spPr>
          <a:xfrm>
            <a:off x="457200" y="1316431"/>
            <a:ext cx="8229600" cy="3760076"/>
          </a:xfrm>
        </p:spPr>
        <p:txBody>
          <a:bodyPr>
            <a:normAutofit/>
          </a:bodyPr>
          <a:lstStyle/>
          <a:p>
            <a:r>
              <a:rPr lang="en-US" dirty="0" smtClean="0"/>
              <a:t>The </a:t>
            </a:r>
            <a:r>
              <a:rPr lang="en-US" b="1" dirty="0" smtClean="0">
                <a:solidFill>
                  <a:srgbClr val="FF0000"/>
                </a:solidFill>
              </a:rPr>
              <a:t>mass number </a:t>
            </a:r>
            <a:r>
              <a:rPr lang="en-US" dirty="0" smtClean="0"/>
              <a:t>is the </a:t>
            </a:r>
            <a:r>
              <a:rPr lang="en-US" i="1" dirty="0" smtClean="0"/>
              <a:t>number of protons </a:t>
            </a:r>
            <a:r>
              <a:rPr lang="en-US" i="1" u="sng" dirty="0" smtClean="0"/>
              <a:t>and</a:t>
            </a:r>
            <a:r>
              <a:rPr lang="en-US" i="1" dirty="0" smtClean="0"/>
              <a:t> neutrons </a:t>
            </a:r>
            <a:r>
              <a:rPr lang="en-US" dirty="0" smtClean="0"/>
              <a:t>in an atom. </a:t>
            </a:r>
          </a:p>
          <a:p>
            <a:r>
              <a:rPr lang="en-US" dirty="0" smtClean="0"/>
              <a:t>Mass number is an approximation of the atom’s mass, since it ignores the very tiny contribution of the electrons.</a:t>
            </a:r>
          </a:p>
          <a:p>
            <a:r>
              <a:rPr lang="en-US" dirty="0" smtClean="0"/>
              <a:t>Example: A typical carbon atom has a mass number of 12.</a:t>
            </a:r>
          </a:p>
          <a:p>
            <a:pPr lvl="1"/>
            <a:endParaRPr lang="en-US" dirty="0" smtClean="0"/>
          </a:p>
        </p:txBody>
      </p:sp>
      <p:pic>
        <p:nvPicPr>
          <p:cNvPr id="4" name="Picture 3"/>
          <p:cNvPicPr>
            <a:picLocks noChangeAspect="1"/>
          </p:cNvPicPr>
          <p:nvPr/>
        </p:nvPicPr>
        <p:blipFill rotWithShape="1">
          <a:blip r:embed="rId2" cstate="print"/>
          <a:srcRect l="28122" t="33617" r="63460" b="46712"/>
          <a:stretch/>
        </p:blipFill>
        <p:spPr>
          <a:xfrm>
            <a:off x="4824248" y="4771703"/>
            <a:ext cx="1334813" cy="1577508"/>
          </a:xfrm>
          <a:prstGeom prst="rect">
            <a:avLst/>
          </a:prstGeom>
        </p:spPr>
      </p:pic>
      <p:sp>
        <p:nvSpPr>
          <p:cNvPr id="5" name="TextBox 4"/>
          <p:cNvSpPr txBox="1"/>
          <p:nvPr/>
        </p:nvSpPr>
        <p:spPr>
          <a:xfrm>
            <a:off x="6253655" y="5381301"/>
            <a:ext cx="1135117" cy="369332"/>
          </a:xfrm>
          <a:prstGeom prst="rect">
            <a:avLst/>
          </a:prstGeom>
          <a:noFill/>
        </p:spPr>
        <p:txBody>
          <a:bodyPr wrap="square" rtlCol="0">
            <a:spAutoFit/>
          </a:bodyPr>
          <a:lstStyle/>
          <a:p>
            <a:r>
              <a:rPr lang="en-US" dirty="0" smtClean="0"/>
              <a:t>Element</a:t>
            </a:r>
            <a:endParaRPr lang="en-US" dirty="0"/>
          </a:p>
        </p:txBody>
      </p:sp>
      <p:sp>
        <p:nvSpPr>
          <p:cNvPr id="6" name="TextBox 5"/>
          <p:cNvSpPr txBox="1"/>
          <p:nvPr/>
        </p:nvSpPr>
        <p:spPr>
          <a:xfrm>
            <a:off x="4477406" y="4466901"/>
            <a:ext cx="1765738" cy="369332"/>
          </a:xfrm>
          <a:prstGeom prst="rect">
            <a:avLst/>
          </a:prstGeom>
          <a:noFill/>
        </p:spPr>
        <p:txBody>
          <a:bodyPr wrap="square" rtlCol="0">
            <a:spAutoFit/>
          </a:bodyPr>
          <a:lstStyle/>
          <a:p>
            <a:r>
              <a:rPr lang="en-US" dirty="0" smtClean="0"/>
              <a:t>Atomic Number</a:t>
            </a:r>
            <a:endParaRPr lang="en-US" dirty="0"/>
          </a:p>
        </p:txBody>
      </p:sp>
      <p:sp>
        <p:nvSpPr>
          <p:cNvPr id="7" name="TextBox 6"/>
          <p:cNvSpPr txBox="1"/>
          <p:nvPr/>
        </p:nvSpPr>
        <p:spPr>
          <a:xfrm>
            <a:off x="4887310" y="6337743"/>
            <a:ext cx="1828800" cy="373117"/>
          </a:xfrm>
          <a:prstGeom prst="rect">
            <a:avLst/>
          </a:prstGeom>
          <a:noFill/>
        </p:spPr>
        <p:txBody>
          <a:bodyPr wrap="square" rtlCol="0">
            <a:spAutoFit/>
          </a:bodyPr>
          <a:lstStyle/>
          <a:p>
            <a:r>
              <a:rPr lang="en-US" dirty="0" smtClean="0"/>
              <a:t>Mass Number</a:t>
            </a:r>
            <a:endParaRPr lang="en-US" dirty="0"/>
          </a:p>
        </p:txBody>
      </p:sp>
    </p:spTree>
    <p:extLst>
      <p:ext uri="{BB962C8B-B14F-4D97-AF65-F5344CB8AC3E}">
        <p14:creationId xmlns:p14="http://schemas.microsoft.com/office/powerpoint/2010/main" val="974222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Isotopes</a:t>
            </a:r>
            <a:endParaRPr lang="en-US" dirty="0">
              <a:solidFill>
                <a:srgbClr val="FF0000"/>
              </a:solidFill>
            </a:endParaRPr>
          </a:p>
        </p:txBody>
      </p:sp>
      <p:sp>
        <p:nvSpPr>
          <p:cNvPr id="3" name="Content Placeholder 2"/>
          <p:cNvSpPr>
            <a:spLocks noGrp="1"/>
          </p:cNvSpPr>
          <p:nvPr>
            <p:ph idx="1"/>
          </p:nvPr>
        </p:nvSpPr>
        <p:spPr/>
        <p:txBody>
          <a:bodyPr/>
          <a:lstStyle/>
          <a:p>
            <a:r>
              <a:rPr lang="en-US" altLang="en-US" b="1" dirty="0">
                <a:solidFill>
                  <a:srgbClr val="FF0000"/>
                </a:solidFill>
              </a:rPr>
              <a:t>Isotopes</a:t>
            </a:r>
            <a:r>
              <a:rPr lang="en-US" altLang="en-US" dirty="0"/>
              <a:t>: Atoms of a single element with different number of </a:t>
            </a:r>
            <a:r>
              <a:rPr lang="en-US" altLang="en-US" dirty="0" smtClean="0"/>
              <a:t>neutrons</a:t>
            </a:r>
          </a:p>
          <a:p>
            <a:pPr marL="0" indent="0">
              <a:buNone/>
            </a:pPr>
            <a:endParaRPr lang="en-US" altLang="en-US" dirty="0"/>
          </a:p>
          <a:p>
            <a:r>
              <a:rPr lang="en-US" altLang="en-US" b="1" dirty="0">
                <a:solidFill>
                  <a:srgbClr val="FF0000"/>
                </a:solidFill>
              </a:rPr>
              <a:t>Radioactive isotopes </a:t>
            </a:r>
            <a:r>
              <a:rPr lang="en-US" altLang="en-US" dirty="0"/>
              <a:t>are unstable and emit radiation as the nucleus breaks up</a:t>
            </a:r>
          </a:p>
          <a:p>
            <a:pPr lvl="1"/>
            <a:r>
              <a:rPr lang="en-US" dirty="0" smtClean="0"/>
              <a:t>Used in radiometric dating</a:t>
            </a:r>
          </a:p>
          <a:p>
            <a:pPr lvl="1"/>
            <a:r>
              <a:rPr lang="en-US" dirty="0" smtClean="0"/>
              <a:t>Used in nuclear medicine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Three Isotopes of Carbon</a:t>
            </a:r>
            <a:endParaRPr lang="en-US" dirty="0"/>
          </a:p>
        </p:txBody>
      </p:sp>
      <p:pic>
        <p:nvPicPr>
          <p:cNvPr id="4" name="Picture 3"/>
          <p:cNvPicPr>
            <a:picLocks noChangeAspect="1"/>
          </p:cNvPicPr>
          <p:nvPr/>
        </p:nvPicPr>
        <p:blipFill rotWithShape="1">
          <a:blip r:embed="rId2" cstate="print"/>
          <a:srcRect l="3434" t="19294" r="5208" b="4081"/>
          <a:stretch/>
        </p:blipFill>
        <p:spPr>
          <a:xfrm>
            <a:off x="180725" y="1626388"/>
            <a:ext cx="8782550" cy="3725588"/>
          </a:xfrm>
          <a:prstGeom prst="rect">
            <a:avLst/>
          </a:prstGeom>
        </p:spPr>
      </p:pic>
      <p:sp>
        <p:nvSpPr>
          <p:cNvPr id="5" name="TextBox 4"/>
          <p:cNvSpPr txBox="1"/>
          <p:nvPr/>
        </p:nvSpPr>
        <p:spPr>
          <a:xfrm>
            <a:off x="748553" y="5502289"/>
            <a:ext cx="7646894" cy="369332"/>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pic>
        <p:nvPicPr>
          <p:cNvPr id="52226" name="Picture 2" descr="http://3.bp.blogspot.com/_PNsxQN5jV0Y/THgAjKT027I/AAAAAAAAAEE/XwMwJVCIa-I/s1600/C+14.jpg"/>
          <p:cNvPicPr>
            <a:picLocks noChangeAspect="1" noChangeArrowheads="1"/>
          </p:cNvPicPr>
          <p:nvPr/>
        </p:nvPicPr>
        <p:blipFill>
          <a:blip r:embed="rId3" cstate="print"/>
          <a:srcRect/>
          <a:stretch>
            <a:fillRect/>
          </a:stretch>
        </p:blipFill>
        <p:spPr bwMode="auto">
          <a:xfrm>
            <a:off x="7557377" y="2452220"/>
            <a:ext cx="609162" cy="827007"/>
          </a:xfrm>
          <a:prstGeom prst="rect">
            <a:avLst/>
          </a:prstGeom>
          <a:noFill/>
        </p:spPr>
      </p:pic>
      <p:cxnSp>
        <p:nvCxnSpPr>
          <p:cNvPr id="7" name="Elbow Connector 6"/>
          <p:cNvCxnSpPr/>
          <p:nvPr/>
        </p:nvCxnSpPr>
        <p:spPr>
          <a:xfrm>
            <a:off x="6232634" y="2144110"/>
            <a:ext cx="1292773" cy="378372"/>
          </a:xfrm>
          <a:prstGeom prst="bentConnector3">
            <a:avLst>
              <a:gd name="adj1" fmla="val 50000"/>
            </a:avLst>
          </a:prstGeom>
          <a:ln w="19050">
            <a:tailEnd type="arrow"/>
          </a:ln>
        </p:spPr>
        <p:style>
          <a:lnRef idx="1">
            <a:schemeClr val="dk1"/>
          </a:lnRef>
          <a:fillRef idx="0">
            <a:schemeClr val="dk1"/>
          </a:fillRef>
          <a:effectRef idx="0">
            <a:schemeClr val="dk1"/>
          </a:effectRef>
          <a:fontRef idx="minor">
            <a:schemeClr val="tx1"/>
          </a:fontRef>
        </p:style>
      </p:cxnSp>
      <p:cxnSp>
        <p:nvCxnSpPr>
          <p:cNvPr id="8" name="Elbow Connector 7"/>
          <p:cNvCxnSpPr/>
          <p:nvPr/>
        </p:nvCxnSpPr>
        <p:spPr>
          <a:xfrm>
            <a:off x="6500648" y="3000703"/>
            <a:ext cx="1098331" cy="173421"/>
          </a:xfrm>
          <a:prstGeom prst="bentConnector3">
            <a:avLst>
              <a:gd name="adj1" fmla="val 50000"/>
            </a:avLst>
          </a:prstGeom>
          <a:ln w="19050">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577959" y="2469930"/>
            <a:ext cx="241738" cy="307777"/>
          </a:xfrm>
          <a:prstGeom prst="rect">
            <a:avLst/>
          </a:prstGeom>
          <a:solidFill>
            <a:schemeClr val="bg1"/>
          </a:solidFill>
        </p:spPr>
        <p:txBody>
          <a:bodyPr wrap="square" rtlCol="0">
            <a:spAutoFit/>
          </a:bodyPr>
          <a:lstStyle/>
          <a:p>
            <a:r>
              <a:rPr lang="en-US" sz="1400" dirty="0" smtClean="0"/>
              <a:t>6</a:t>
            </a:r>
            <a:endParaRPr lang="en-US" sz="1400" dirty="0"/>
          </a:p>
        </p:txBody>
      </p:sp>
      <p:sp>
        <p:nvSpPr>
          <p:cNvPr id="12" name="TextBox 11"/>
          <p:cNvSpPr txBox="1"/>
          <p:nvPr/>
        </p:nvSpPr>
        <p:spPr>
          <a:xfrm>
            <a:off x="7551687" y="3005958"/>
            <a:ext cx="394133" cy="307777"/>
          </a:xfrm>
          <a:prstGeom prst="rect">
            <a:avLst/>
          </a:prstGeom>
          <a:solidFill>
            <a:schemeClr val="bg1"/>
          </a:solidFill>
        </p:spPr>
        <p:txBody>
          <a:bodyPr wrap="square" rtlCol="0">
            <a:spAutoFit/>
          </a:bodyPr>
          <a:lstStyle/>
          <a:p>
            <a:r>
              <a:rPr lang="en-US" sz="1400" dirty="0" smtClean="0"/>
              <a:t>14</a:t>
            </a:r>
            <a:endParaRPr lang="en-US" sz="1400" dirty="0"/>
          </a:p>
        </p:txBody>
      </p:sp>
    </p:spTree>
    <p:extLst>
      <p:ext uri="{BB962C8B-B14F-4D97-AF65-F5344CB8AC3E}">
        <p14:creationId xmlns:p14="http://schemas.microsoft.com/office/powerpoint/2010/main" val="148644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2740"/>
            <a:ext cx="7886700" cy="1067481"/>
          </a:xfrm>
        </p:spPr>
        <p:txBody>
          <a:bodyPr/>
          <a:lstStyle/>
          <a:p>
            <a:pPr algn="ctr"/>
            <a:r>
              <a:rPr lang="en-US" dirty="0" smtClean="0"/>
              <a:t>Radiometric Carbon Dating</a:t>
            </a:r>
            <a:endParaRPr lang="en-US" dirty="0"/>
          </a:p>
        </p:txBody>
      </p:sp>
      <p:sp>
        <p:nvSpPr>
          <p:cNvPr id="5" name="TextBox 4"/>
          <p:cNvSpPr txBox="1"/>
          <p:nvPr/>
        </p:nvSpPr>
        <p:spPr>
          <a:xfrm>
            <a:off x="284907" y="1335818"/>
            <a:ext cx="3849853" cy="5100548"/>
          </a:xfrm>
          <a:prstGeom prst="rect">
            <a:avLst/>
          </a:prstGeom>
          <a:noFill/>
        </p:spPr>
        <p:txBody>
          <a:bodyPr wrap="square" rtlCol="0">
            <a:spAutoFit/>
          </a:bodyPr>
          <a:lstStyle/>
          <a:p>
            <a:pPr>
              <a:buFont typeface="Arial" pitchFamily="34" charset="0"/>
              <a:buChar char="•"/>
            </a:pPr>
            <a:r>
              <a:rPr lang="en-US" sz="2400" dirty="0" smtClean="0"/>
              <a:t>Living organisms accumulate isotopes of carbon</a:t>
            </a:r>
          </a:p>
          <a:p>
            <a:pPr>
              <a:buFont typeface="Arial" pitchFamily="34" charset="0"/>
              <a:buChar char="•"/>
            </a:pPr>
            <a:endParaRPr lang="en-US" sz="1200" dirty="0" smtClean="0"/>
          </a:p>
          <a:p>
            <a:pPr>
              <a:buFont typeface="Arial" pitchFamily="34" charset="0"/>
              <a:buChar char="•"/>
            </a:pPr>
            <a:r>
              <a:rPr lang="en-US" sz="2400" dirty="0" smtClean="0"/>
              <a:t>After death, unstable </a:t>
            </a:r>
            <a:r>
              <a:rPr lang="en-US" sz="2400" dirty="0"/>
              <a:t>C</a:t>
            </a:r>
            <a:r>
              <a:rPr lang="en-US" sz="2400" baseline="30000" dirty="0"/>
              <a:t>14 </a:t>
            </a:r>
            <a:r>
              <a:rPr lang="en-US" sz="2400" baseline="30000" dirty="0" smtClean="0"/>
              <a:t> </a:t>
            </a:r>
            <a:r>
              <a:rPr lang="en-US" sz="2400" dirty="0" smtClean="0"/>
              <a:t>slowly decays, at a known constant rate (long half-life)</a:t>
            </a:r>
          </a:p>
          <a:p>
            <a:endParaRPr lang="en-US" sz="1200" dirty="0" smtClean="0"/>
          </a:p>
          <a:p>
            <a:pPr>
              <a:buFont typeface="Arial" pitchFamily="34" charset="0"/>
              <a:buChar char="•"/>
            </a:pPr>
            <a:r>
              <a:rPr lang="en-US" sz="2400" dirty="0" smtClean="0"/>
              <a:t>By quantifying this decay, we can determine the approximate date of death</a:t>
            </a:r>
          </a:p>
          <a:p>
            <a:pPr>
              <a:buFont typeface="Arial" pitchFamily="34" charset="0"/>
              <a:buChar char="•"/>
            </a:pPr>
            <a:endParaRPr lang="en-US" sz="1200" dirty="0" smtClean="0"/>
          </a:p>
          <a:p>
            <a:pPr>
              <a:buFont typeface="Arial" pitchFamily="34" charset="0"/>
              <a:buChar char="•"/>
            </a:pPr>
            <a:r>
              <a:rPr lang="en-US" sz="2400" dirty="0" smtClean="0"/>
              <a:t>Isotopes of other elements having different half-lives are also used for radiometric dating</a:t>
            </a:r>
            <a:endParaRPr lang="en-US" sz="2400" dirty="0"/>
          </a:p>
        </p:txBody>
      </p:sp>
      <p:grpSp>
        <p:nvGrpSpPr>
          <p:cNvPr id="8" name="Group 7"/>
          <p:cNvGrpSpPr/>
          <p:nvPr/>
        </p:nvGrpSpPr>
        <p:grpSpPr>
          <a:xfrm>
            <a:off x="4419667" y="2163231"/>
            <a:ext cx="4439427" cy="3445722"/>
            <a:chOff x="2352287" y="1182198"/>
            <a:chExt cx="4439427" cy="3445722"/>
          </a:xfrm>
        </p:grpSpPr>
        <p:pic>
          <p:nvPicPr>
            <p:cNvPr id="4" name="Picture 3"/>
            <p:cNvPicPr>
              <a:picLocks noChangeAspect="1"/>
            </p:cNvPicPr>
            <p:nvPr/>
          </p:nvPicPr>
          <p:blipFill rotWithShape="1">
            <a:blip r:embed="rId2" cstate="print"/>
            <a:srcRect l="14819" r="18321" b="14148"/>
            <a:stretch/>
          </p:blipFill>
          <p:spPr>
            <a:xfrm>
              <a:off x="2670772" y="1182198"/>
              <a:ext cx="3802456" cy="3076390"/>
            </a:xfrm>
            <a:prstGeom prst="rect">
              <a:avLst/>
            </a:prstGeom>
          </p:spPr>
        </p:pic>
        <p:sp>
          <p:nvSpPr>
            <p:cNvPr id="6" name="TextBox 5"/>
            <p:cNvSpPr txBox="1"/>
            <p:nvPr/>
          </p:nvSpPr>
          <p:spPr>
            <a:xfrm>
              <a:off x="2352287" y="4258588"/>
              <a:ext cx="4439427" cy="369332"/>
            </a:xfrm>
            <a:prstGeom prst="rect">
              <a:avLst/>
            </a:prstGeom>
            <a:noFill/>
          </p:spPr>
          <p:txBody>
            <a:bodyPr wrap="square" rtlCol="0">
              <a:spAutoFit/>
            </a:bodyPr>
            <a:lstStyle/>
            <a:p>
              <a:pPr algn="ctr"/>
              <a:r>
                <a:rPr lang="en-US" dirty="0" smtClean="0">
                  <a:solidFill>
                    <a:schemeClr val="bg2">
                      <a:lumMod val="25000"/>
                    </a:schemeClr>
                  </a:solidFill>
                </a:rPr>
                <a:t>Mammoth remains. Credit: Bill Faulkner, NPS</a:t>
              </a:r>
              <a:endParaRPr lang="en-US" dirty="0">
                <a:solidFill>
                  <a:schemeClr val="bg2">
                    <a:lumMod val="25000"/>
                  </a:schemeClr>
                </a:solidFill>
              </a:endParaRPr>
            </a:p>
          </p:txBody>
        </p:sp>
      </p:grpSp>
    </p:spTree>
    <p:extLst>
      <p:ext uri="{BB962C8B-B14F-4D97-AF65-F5344CB8AC3E}">
        <p14:creationId xmlns:p14="http://schemas.microsoft.com/office/powerpoint/2010/main" val="1148665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039" y="4843397"/>
            <a:ext cx="7886700" cy="1325563"/>
          </a:xfrm>
        </p:spPr>
        <p:txBody>
          <a:bodyPr>
            <a:noAutofit/>
          </a:bodyPr>
          <a:lstStyle/>
          <a:p>
            <a:pPr algn="ctr"/>
            <a:r>
              <a:rPr lang="en-US" sz="2000" dirty="0" smtClean="0">
                <a:hlinkClick r:id="rId2"/>
              </a:rPr>
              <a:t>Click Here to Learn More About Isotopes</a:t>
            </a:r>
            <a:r>
              <a:rPr lang="en-US" sz="2000" dirty="0">
                <a:hlinkClick r:id="rId2"/>
              </a:rPr>
              <a:t/>
            </a:r>
            <a:br>
              <a:rPr lang="en-US" sz="2000" dirty="0">
                <a:hlinkClick r:id="rId2"/>
              </a:rPr>
            </a:br>
            <a:r>
              <a:rPr lang="en-US" sz="2000" dirty="0"/>
              <a:t/>
            </a:r>
            <a:br>
              <a:rPr lang="en-US" sz="2000" dirty="0"/>
            </a:br>
            <a:r>
              <a:rPr lang="en-US" sz="1600" dirty="0"/>
              <a:t>https://cnx.org/contents/GFy_h8cu@10.115:vogY0C26@20/Atoms-Isotopes-Ions-and-Molecu</a:t>
            </a:r>
          </a:p>
        </p:txBody>
      </p:sp>
      <p:pic>
        <p:nvPicPr>
          <p:cNvPr id="4" name="Picture 3"/>
          <p:cNvPicPr>
            <a:picLocks noChangeAspect="1"/>
          </p:cNvPicPr>
          <p:nvPr/>
        </p:nvPicPr>
        <p:blipFill>
          <a:blip r:embed="rId3" cstate="print"/>
          <a:stretch>
            <a:fillRect/>
          </a:stretch>
        </p:blipFill>
        <p:spPr>
          <a:xfrm>
            <a:off x="1203511" y="638427"/>
            <a:ext cx="6485714" cy="4057143"/>
          </a:xfrm>
          <a:prstGeom prst="rect">
            <a:avLst/>
          </a:prstGeom>
        </p:spPr>
      </p:pic>
    </p:spTree>
    <p:extLst>
      <p:ext uri="{BB962C8B-B14F-4D97-AF65-F5344CB8AC3E}">
        <p14:creationId xmlns:p14="http://schemas.microsoft.com/office/powerpoint/2010/main" val="2358582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5003"/>
            <a:ext cx="7886700" cy="1325563"/>
          </a:xfrm>
        </p:spPr>
        <p:txBody>
          <a:bodyPr>
            <a:normAutofit/>
          </a:bodyPr>
          <a:lstStyle/>
          <a:p>
            <a:pPr algn="ctr"/>
            <a:r>
              <a:rPr lang="en-US" sz="4000" dirty="0" smtClean="0"/>
              <a:t>The Periodic Table of the Elements</a:t>
            </a:r>
            <a:endParaRPr lang="en-US" sz="4000" dirty="0"/>
          </a:p>
        </p:txBody>
      </p:sp>
      <p:pic>
        <p:nvPicPr>
          <p:cNvPr id="4" name="Picture 3"/>
          <p:cNvPicPr>
            <a:picLocks noChangeAspect="1"/>
          </p:cNvPicPr>
          <p:nvPr/>
        </p:nvPicPr>
        <p:blipFill>
          <a:blip r:embed="rId2" cstate="print"/>
          <a:stretch>
            <a:fillRect/>
          </a:stretch>
        </p:blipFill>
        <p:spPr>
          <a:xfrm>
            <a:off x="444177" y="1056960"/>
            <a:ext cx="8255647" cy="5315142"/>
          </a:xfrm>
          <a:prstGeom prst="rect">
            <a:avLst/>
          </a:prstGeom>
        </p:spPr>
      </p:pic>
      <p:sp>
        <p:nvSpPr>
          <p:cNvPr id="5" name="TextBox 4"/>
          <p:cNvSpPr txBox="1"/>
          <p:nvPr/>
        </p:nvSpPr>
        <p:spPr>
          <a:xfrm>
            <a:off x="748553" y="6295900"/>
            <a:ext cx="7646894" cy="369332"/>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Tree>
    <p:extLst>
      <p:ext uri="{BB962C8B-B14F-4D97-AF65-F5344CB8AC3E}">
        <p14:creationId xmlns:p14="http://schemas.microsoft.com/office/powerpoint/2010/main" val="1904986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Models Explain Atom Structure</a:t>
            </a:r>
            <a:endParaRPr lang="en-US" sz="4000" dirty="0"/>
          </a:p>
        </p:txBody>
      </p:sp>
      <p:sp>
        <p:nvSpPr>
          <p:cNvPr id="4" name="TextBox 3"/>
          <p:cNvSpPr txBox="1"/>
          <p:nvPr/>
        </p:nvSpPr>
        <p:spPr>
          <a:xfrm>
            <a:off x="748553" y="6076941"/>
            <a:ext cx="7646894" cy="369332"/>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pic>
        <p:nvPicPr>
          <p:cNvPr id="5" name="Picture 4"/>
          <p:cNvPicPr>
            <a:picLocks noChangeAspect="1"/>
          </p:cNvPicPr>
          <p:nvPr/>
        </p:nvPicPr>
        <p:blipFill>
          <a:blip r:embed="rId2" cstate="print"/>
          <a:stretch>
            <a:fillRect/>
          </a:stretch>
        </p:blipFill>
        <p:spPr>
          <a:xfrm>
            <a:off x="914400" y="2071596"/>
            <a:ext cx="2729341" cy="2704862"/>
          </a:xfrm>
          <a:prstGeom prst="rect">
            <a:avLst/>
          </a:prstGeom>
        </p:spPr>
      </p:pic>
      <p:pic>
        <p:nvPicPr>
          <p:cNvPr id="6" name="Picture 5"/>
          <p:cNvPicPr>
            <a:picLocks noChangeAspect="1"/>
          </p:cNvPicPr>
          <p:nvPr/>
        </p:nvPicPr>
        <p:blipFill>
          <a:blip r:embed="rId3" cstate="print"/>
          <a:stretch>
            <a:fillRect/>
          </a:stretch>
        </p:blipFill>
        <p:spPr>
          <a:xfrm>
            <a:off x="4070400" y="2071596"/>
            <a:ext cx="3979906" cy="2704862"/>
          </a:xfrm>
          <a:prstGeom prst="rect">
            <a:avLst/>
          </a:prstGeom>
        </p:spPr>
      </p:pic>
      <p:sp>
        <p:nvSpPr>
          <p:cNvPr id="7" name="TextBox 6"/>
          <p:cNvSpPr txBox="1"/>
          <p:nvPr/>
        </p:nvSpPr>
        <p:spPr>
          <a:xfrm>
            <a:off x="799893" y="4823396"/>
            <a:ext cx="2958353" cy="369332"/>
          </a:xfrm>
          <a:prstGeom prst="rect">
            <a:avLst/>
          </a:prstGeom>
          <a:noFill/>
        </p:spPr>
        <p:txBody>
          <a:bodyPr wrap="square" rtlCol="0">
            <a:spAutoFit/>
          </a:bodyPr>
          <a:lstStyle/>
          <a:p>
            <a:pPr algn="ctr"/>
            <a:r>
              <a:rPr lang="en-US" dirty="0" smtClean="0"/>
              <a:t>Bohr Model of </a:t>
            </a:r>
            <a:r>
              <a:rPr lang="en-US" b="1" dirty="0"/>
              <a:t>E</a:t>
            </a:r>
            <a:r>
              <a:rPr lang="en-US" b="1" dirty="0" smtClean="0"/>
              <a:t>lectron</a:t>
            </a:r>
            <a:r>
              <a:rPr lang="en-US" dirty="0" smtClean="0"/>
              <a:t> Shells</a:t>
            </a:r>
            <a:endParaRPr lang="en-US" dirty="0"/>
          </a:p>
        </p:txBody>
      </p:sp>
      <p:sp>
        <p:nvSpPr>
          <p:cNvPr id="8" name="TextBox 7"/>
          <p:cNvSpPr txBox="1"/>
          <p:nvPr/>
        </p:nvSpPr>
        <p:spPr>
          <a:xfrm>
            <a:off x="3991328" y="4823396"/>
            <a:ext cx="4058978" cy="369332"/>
          </a:xfrm>
          <a:prstGeom prst="rect">
            <a:avLst/>
          </a:prstGeom>
          <a:noFill/>
        </p:spPr>
        <p:txBody>
          <a:bodyPr wrap="square" rtlCol="0">
            <a:spAutoFit/>
          </a:bodyPr>
          <a:lstStyle/>
          <a:p>
            <a:pPr algn="ctr"/>
            <a:r>
              <a:rPr lang="en-US" dirty="0" smtClean="0"/>
              <a:t>3-D Model of Subshells and Orbitals</a:t>
            </a:r>
            <a:endParaRPr lang="en-US" dirty="0"/>
          </a:p>
        </p:txBody>
      </p:sp>
    </p:spTree>
    <p:extLst>
      <p:ext uri="{BB962C8B-B14F-4D97-AF65-F5344CB8AC3E}">
        <p14:creationId xmlns:p14="http://schemas.microsoft.com/office/powerpoint/2010/main" val="2741886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b="1" dirty="0">
                <a:solidFill>
                  <a:schemeClr val="tx1"/>
                </a:solidFill>
                <a:latin typeface="+mn-lt"/>
              </a:rPr>
              <a:t>Electrons and Ions</a:t>
            </a:r>
          </a:p>
        </p:txBody>
      </p:sp>
      <p:sp>
        <p:nvSpPr>
          <p:cNvPr id="29699" name="Text Box 2"/>
          <p:cNvSpPr txBox="1">
            <a:spLocks noChangeArrowheads="1"/>
          </p:cNvSpPr>
          <p:nvPr/>
        </p:nvSpPr>
        <p:spPr bwMode="auto">
          <a:xfrm>
            <a:off x="457200" y="1447800"/>
            <a:ext cx="82296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eaLnBrk="1" hangingPunct="1">
              <a:buFont typeface="Arial" panose="020B0604020202020204" pitchFamily="34" charset="0"/>
              <a:buChar char="•"/>
            </a:pPr>
            <a:r>
              <a:rPr lang="en-US" altLang="en-US" sz="2800" b="1" dirty="0">
                <a:solidFill>
                  <a:srgbClr val="FF0000"/>
                </a:solidFill>
              </a:rPr>
              <a:t>Electrons (e</a:t>
            </a:r>
            <a:r>
              <a:rPr lang="en-US" altLang="en-US" sz="2800" b="1" baseline="30000" dirty="0">
                <a:solidFill>
                  <a:srgbClr val="FF0000"/>
                </a:solidFill>
              </a:rPr>
              <a:t>-</a:t>
            </a:r>
            <a:r>
              <a:rPr lang="en-US" altLang="en-US" sz="2800" b="1" dirty="0">
                <a:solidFill>
                  <a:srgbClr val="FF0000"/>
                </a:solidFill>
              </a:rPr>
              <a:t>): </a:t>
            </a:r>
            <a:r>
              <a:rPr lang="en-US" altLang="en-US" sz="2800" dirty="0">
                <a:solidFill>
                  <a:schemeClr val="tx1"/>
                </a:solidFill>
              </a:rPr>
              <a:t>are negatively charged particles </a:t>
            </a:r>
          </a:p>
          <a:p>
            <a:pPr lvl="1" eaLnBrk="1" hangingPunct="1">
              <a:spcBef>
                <a:spcPts val="800"/>
              </a:spcBef>
              <a:buFont typeface="Arial" panose="020B0604020202020204" pitchFamily="34" charset="0"/>
              <a:buChar char="•"/>
            </a:pPr>
            <a:r>
              <a:rPr lang="en-US" altLang="en-US" dirty="0">
                <a:solidFill>
                  <a:schemeClr val="tx1"/>
                </a:solidFill>
              </a:rPr>
              <a:t>located in orbitals</a:t>
            </a:r>
          </a:p>
          <a:p>
            <a:pPr eaLnBrk="1" hangingPunct="1">
              <a:buFont typeface="Arial" panose="020B0604020202020204" pitchFamily="34" charset="0"/>
              <a:buChar char="•"/>
            </a:pPr>
            <a:r>
              <a:rPr lang="en-US" altLang="en-US" sz="2800" b="1" dirty="0">
                <a:solidFill>
                  <a:srgbClr val="FF0000"/>
                </a:solidFill>
              </a:rPr>
              <a:t>Neutral atoms</a:t>
            </a:r>
            <a:r>
              <a:rPr lang="en-US" altLang="en-US" sz="2800" dirty="0">
                <a:solidFill>
                  <a:srgbClr val="FF0000"/>
                </a:solidFill>
              </a:rPr>
              <a:t> </a:t>
            </a:r>
          </a:p>
          <a:p>
            <a:pPr lvl="1" eaLnBrk="1" hangingPunct="1">
              <a:spcBef>
                <a:spcPts val="800"/>
              </a:spcBef>
              <a:buFont typeface="Arial" panose="020B0604020202020204" pitchFamily="34" charset="0"/>
              <a:buChar char="•"/>
            </a:pPr>
            <a:r>
              <a:rPr lang="en-US" altLang="en-US" b="1" i="1" dirty="0">
                <a:solidFill>
                  <a:schemeClr val="tx1"/>
                </a:solidFill>
              </a:rPr>
              <a:t>Equal</a:t>
            </a:r>
            <a:r>
              <a:rPr lang="en-US" altLang="en-US" dirty="0">
                <a:solidFill>
                  <a:schemeClr val="tx1"/>
                </a:solidFill>
              </a:rPr>
              <a:t> # of protons and electrons</a:t>
            </a:r>
          </a:p>
          <a:p>
            <a:pPr eaLnBrk="1" hangingPunct="1">
              <a:buFont typeface="Arial" panose="020B0604020202020204" pitchFamily="34" charset="0"/>
              <a:buChar char="•"/>
            </a:pPr>
            <a:r>
              <a:rPr lang="en-US" altLang="en-US" sz="2800" b="1" dirty="0">
                <a:solidFill>
                  <a:srgbClr val="FF0000"/>
                </a:solidFill>
              </a:rPr>
              <a:t>Ions</a:t>
            </a:r>
          </a:p>
          <a:p>
            <a:pPr lvl="1" eaLnBrk="1" hangingPunct="1">
              <a:spcBef>
                <a:spcPts val="800"/>
              </a:spcBef>
              <a:buFont typeface="Arial" panose="020B0604020202020204" pitchFamily="34" charset="0"/>
              <a:buChar char="•"/>
            </a:pPr>
            <a:r>
              <a:rPr lang="en-US" altLang="en-US" dirty="0">
                <a:solidFill>
                  <a:schemeClr val="tx1"/>
                </a:solidFill>
              </a:rPr>
              <a:t>Atoms with a charge (+ or -)</a:t>
            </a:r>
          </a:p>
          <a:p>
            <a:pPr lvl="1" eaLnBrk="1" hangingPunct="1">
              <a:spcBef>
                <a:spcPts val="800"/>
              </a:spcBef>
              <a:buFont typeface="Arial" panose="020B0604020202020204" pitchFamily="34" charset="0"/>
              <a:buChar char="•"/>
            </a:pPr>
            <a:r>
              <a:rPr lang="en-US" altLang="en-US" dirty="0">
                <a:solidFill>
                  <a:schemeClr val="tx1"/>
                </a:solidFill>
              </a:rPr>
              <a:t>Unbalanced # of protons and electrons creates the charge</a:t>
            </a:r>
          </a:p>
        </p:txBody>
      </p:sp>
      <p:sp>
        <p:nvSpPr>
          <p:cNvPr id="29700"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1E4A6503-0588-4964-BF6A-66039D6DA61D}" type="slidenum">
              <a:rPr lang="en-US" altLang="en-US" sz="1400"/>
              <a:pPr algn="r" eaLnBrk="1" hangingPunct="1">
                <a:spcBef>
                  <a:spcPct val="0"/>
                </a:spcBef>
                <a:buClrTx/>
                <a:buFontTx/>
                <a:buNone/>
              </a:pPr>
              <a:t>17</a:t>
            </a:fld>
            <a:endParaRPr lang="en-US" altLang="en-US" sz="1400"/>
          </a:p>
        </p:txBody>
      </p:sp>
    </p:spTree>
    <p:extLst>
      <p:ext uri="{BB962C8B-B14F-4D97-AF65-F5344CB8AC3E}">
        <p14:creationId xmlns:p14="http://schemas.microsoft.com/office/powerpoint/2010/main" val="295735191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ctr"/>
            <a:r>
              <a:rPr lang="en-US" dirty="0" smtClean="0"/>
              <a:t>Neutral vs. Charged Atoms</a:t>
            </a:r>
            <a:endParaRPr lang="en-US" dirty="0"/>
          </a:p>
        </p:txBody>
      </p:sp>
      <p:sp>
        <p:nvSpPr>
          <p:cNvPr id="3" name="Content Placeholder 2"/>
          <p:cNvSpPr>
            <a:spLocks noGrp="1"/>
          </p:cNvSpPr>
          <p:nvPr>
            <p:ph idx="1"/>
          </p:nvPr>
        </p:nvSpPr>
        <p:spPr>
          <a:xfrm>
            <a:off x="381000" y="1422400"/>
            <a:ext cx="8382000" cy="5080000"/>
          </a:xfrm>
        </p:spPr>
        <p:txBody>
          <a:bodyPr>
            <a:normAutofit fontScale="92500" lnSpcReduction="10000"/>
          </a:bodyPr>
          <a:lstStyle/>
          <a:p>
            <a:r>
              <a:rPr lang="en-US" dirty="0" smtClean="0"/>
              <a:t>A typical atom is “neutral” (has no overall charge) because the number of protons (+) matches the number of electrons (-).</a:t>
            </a:r>
          </a:p>
          <a:p>
            <a:pPr lvl="1"/>
            <a:r>
              <a:rPr lang="en-US" dirty="0" smtClean="0"/>
              <a:t>The equal numbers of plus and minus cancel each other.</a:t>
            </a:r>
          </a:p>
          <a:p>
            <a:pPr marL="457200" lvl="1" indent="0">
              <a:buNone/>
            </a:pPr>
            <a:endParaRPr lang="en-US" dirty="0" smtClean="0"/>
          </a:p>
          <a:p>
            <a:r>
              <a:rPr lang="en-US" dirty="0" smtClean="0"/>
              <a:t>Atoms can gain or lose electrons to become </a:t>
            </a:r>
            <a:r>
              <a:rPr lang="en-US" b="1" dirty="0" smtClean="0">
                <a:solidFill>
                  <a:srgbClr val="FF0000"/>
                </a:solidFill>
              </a:rPr>
              <a:t>ions</a:t>
            </a:r>
            <a:r>
              <a:rPr lang="en-US" dirty="0" smtClean="0"/>
              <a:t> (charged particles).</a:t>
            </a:r>
          </a:p>
          <a:p>
            <a:pPr lvl="1"/>
            <a:r>
              <a:rPr lang="en-US" u="sng" dirty="0" smtClean="0">
                <a:solidFill>
                  <a:srgbClr val="FF0000"/>
                </a:solidFill>
              </a:rPr>
              <a:t>Anion</a:t>
            </a:r>
            <a:r>
              <a:rPr lang="en-US" dirty="0" smtClean="0"/>
              <a:t>: an extra electron results in an overall </a:t>
            </a:r>
            <a:r>
              <a:rPr lang="en-US" dirty="0" smtClean="0">
                <a:solidFill>
                  <a:srgbClr val="FF0000"/>
                </a:solidFill>
              </a:rPr>
              <a:t>negative</a:t>
            </a:r>
            <a:r>
              <a:rPr lang="en-US" dirty="0" smtClean="0"/>
              <a:t> charge.</a:t>
            </a:r>
          </a:p>
          <a:p>
            <a:pPr lvl="1"/>
            <a:r>
              <a:rPr lang="en-US" u="sng" dirty="0" smtClean="0">
                <a:solidFill>
                  <a:srgbClr val="FF0000"/>
                </a:solidFill>
              </a:rPr>
              <a:t>Cation</a:t>
            </a:r>
            <a:r>
              <a:rPr lang="en-US" dirty="0" smtClean="0"/>
              <a:t>: loss of an electron results in an overall </a:t>
            </a:r>
            <a:r>
              <a:rPr lang="en-US" dirty="0" smtClean="0">
                <a:solidFill>
                  <a:srgbClr val="FF0000"/>
                </a:solidFill>
              </a:rPr>
              <a:t>positive</a:t>
            </a:r>
            <a:r>
              <a:rPr lang="en-US" dirty="0" smtClean="0"/>
              <a:t> charge (“t” in Cation is like a “+”)</a:t>
            </a:r>
          </a:p>
          <a:p>
            <a:pPr lvl="1"/>
            <a:endParaRPr lang="en-US" dirty="0"/>
          </a:p>
        </p:txBody>
      </p:sp>
    </p:spTree>
    <p:extLst>
      <p:ext uri="{BB962C8B-B14F-4D97-AF65-F5344CB8AC3E}">
        <p14:creationId xmlns:p14="http://schemas.microsoft.com/office/powerpoint/2010/main" val="3925116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9526"/>
          </a:xfrm>
        </p:spPr>
        <p:txBody>
          <a:bodyPr>
            <a:normAutofit fontScale="90000"/>
          </a:bodyPr>
          <a:lstStyle/>
          <a:p>
            <a:pPr algn="ctr"/>
            <a:r>
              <a:rPr lang="en-US" dirty="0" smtClean="0"/>
              <a:t>Electron Shells</a:t>
            </a:r>
            <a:endParaRPr lang="en-US" dirty="0"/>
          </a:p>
        </p:txBody>
      </p:sp>
      <p:pic>
        <p:nvPicPr>
          <p:cNvPr id="6" name="Picture 5"/>
          <p:cNvPicPr>
            <a:picLocks noChangeAspect="1"/>
          </p:cNvPicPr>
          <p:nvPr/>
        </p:nvPicPr>
        <p:blipFill>
          <a:blip r:embed="rId2" cstate="print"/>
          <a:stretch>
            <a:fillRect/>
          </a:stretch>
        </p:blipFill>
        <p:spPr>
          <a:xfrm>
            <a:off x="2667000" y="2172017"/>
            <a:ext cx="3810000" cy="3775829"/>
          </a:xfrm>
          <a:prstGeom prst="rect">
            <a:avLst/>
          </a:prstGeom>
        </p:spPr>
      </p:pic>
      <p:sp>
        <p:nvSpPr>
          <p:cNvPr id="7" name="TextBox 6"/>
          <p:cNvSpPr txBox="1"/>
          <p:nvPr/>
        </p:nvSpPr>
        <p:spPr>
          <a:xfrm>
            <a:off x="959224" y="2172017"/>
            <a:ext cx="1290917" cy="1477328"/>
          </a:xfrm>
          <a:prstGeom prst="rect">
            <a:avLst/>
          </a:prstGeom>
          <a:noFill/>
        </p:spPr>
        <p:txBody>
          <a:bodyPr wrap="square" rtlCol="0">
            <a:spAutoFit/>
          </a:bodyPr>
          <a:lstStyle/>
          <a:p>
            <a:pPr algn="ctr"/>
            <a:r>
              <a:rPr lang="en-US" dirty="0" smtClean="0"/>
              <a:t>First (innermost) shell can hold up to 2 electrons</a:t>
            </a:r>
            <a:endParaRPr lang="en-US" dirty="0"/>
          </a:p>
        </p:txBody>
      </p:sp>
      <p:sp>
        <p:nvSpPr>
          <p:cNvPr id="8" name="TextBox 7"/>
          <p:cNvSpPr txBox="1"/>
          <p:nvPr/>
        </p:nvSpPr>
        <p:spPr>
          <a:xfrm>
            <a:off x="959223" y="4443506"/>
            <a:ext cx="1290917" cy="1200329"/>
          </a:xfrm>
          <a:prstGeom prst="rect">
            <a:avLst/>
          </a:prstGeom>
          <a:noFill/>
        </p:spPr>
        <p:txBody>
          <a:bodyPr wrap="square" rtlCol="0">
            <a:spAutoFit/>
          </a:bodyPr>
          <a:lstStyle/>
          <a:p>
            <a:pPr algn="ctr"/>
            <a:r>
              <a:rPr lang="en-US" dirty="0" smtClean="0"/>
              <a:t>Second shell can hold up to 8 electrons</a:t>
            </a:r>
            <a:endParaRPr lang="en-US" dirty="0"/>
          </a:p>
        </p:txBody>
      </p:sp>
      <p:sp>
        <p:nvSpPr>
          <p:cNvPr id="9" name="TextBox 8"/>
          <p:cNvSpPr txBox="1"/>
          <p:nvPr/>
        </p:nvSpPr>
        <p:spPr>
          <a:xfrm>
            <a:off x="6893859" y="3136601"/>
            <a:ext cx="1539687" cy="923330"/>
          </a:xfrm>
          <a:prstGeom prst="rect">
            <a:avLst/>
          </a:prstGeom>
          <a:noFill/>
        </p:spPr>
        <p:txBody>
          <a:bodyPr wrap="square" rtlCol="0">
            <a:spAutoFit/>
          </a:bodyPr>
          <a:lstStyle/>
          <a:p>
            <a:pPr algn="ctr"/>
            <a:r>
              <a:rPr lang="en-US" dirty="0" smtClean="0"/>
              <a:t>Third shell can hold up to 8 electrons</a:t>
            </a:r>
            <a:endParaRPr lang="en-US" dirty="0"/>
          </a:p>
        </p:txBody>
      </p:sp>
      <p:sp>
        <p:nvSpPr>
          <p:cNvPr id="10" name="TextBox 9"/>
          <p:cNvSpPr txBox="1"/>
          <p:nvPr/>
        </p:nvSpPr>
        <p:spPr>
          <a:xfrm>
            <a:off x="6893859" y="4470518"/>
            <a:ext cx="1694329" cy="1200329"/>
          </a:xfrm>
          <a:prstGeom prst="rect">
            <a:avLst/>
          </a:prstGeom>
          <a:noFill/>
        </p:spPr>
        <p:txBody>
          <a:bodyPr wrap="square" rtlCol="0">
            <a:spAutoFit/>
          </a:bodyPr>
          <a:lstStyle/>
          <a:p>
            <a:pPr algn="ctr"/>
            <a:r>
              <a:rPr lang="en-US" i="1" dirty="0" smtClean="0"/>
              <a:t>8 of something is an “octet” hence the</a:t>
            </a:r>
          </a:p>
          <a:p>
            <a:pPr algn="ctr"/>
            <a:r>
              <a:rPr lang="en-US" i="1" dirty="0" smtClean="0"/>
              <a:t> </a:t>
            </a:r>
            <a:r>
              <a:rPr lang="en-US" b="1" i="1" dirty="0" smtClean="0">
                <a:solidFill>
                  <a:srgbClr val="FF0000"/>
                </a:solidFill>
              </a:rPr>
              <a:t>Octet Rule</a:t>
            </a:r>
            <a:endParaRPr lang="en-US" b="1" i="1" dirty="0">
              <a:solidFill>
                <a:srgbClr val="FF0000"/>
              </a:solidFill>
            </a:endParaRPr>
          </a:p>
        </p:txBody>
      </p:sp>
      <p:cxnSp>
        <p:nvCxnSpPr>
          <p:cNvPr id="12" name="Straight Arrow Connector 11"/>
          <p:cNvCxnSpPr>
            <a:stCxn id="7" idx="3"/>
          </p:cNvCxnSpPr>
          <p:nvPr/>
        </p:nvCxnSpPr>
        <p:spPr>
          <a:xfrm>
            <a:off x="2250141" y="2910681"/>
            <a:ext cx="1577788" cy="7386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1"/>
          </p:cNvCxnSpPr>
          <p:nvPr/>
        </p:nvCxnSpPr>
        <p:spPr>
          <a:xfrm flipH="1">
            <a:off x="6104965" y="3598266"/>
            <a:ext cx="788894" cy="163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p:cNvCxnSpPr>
          <p:nvPr/>
        </p:nvCxnSpPr>
        <p:spPr>
          <a:xfrm flipV="1">
            <a:off x="2250140" y="4470518"/>
            <a:ext cx="1210236" cy="5731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90801" y="6095676"/>
            <a:ext cx="3953434" cy="646331"/>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
        <p:nvSpPr>
          <p:cNvPr id="15" name="TextBox 14"/>
          <p:cNvSpPr txBox="1"/>
          <p:nvPr/>
        </p:nvSpPr>
        <p:spPr>
          <a:xfrm>
            <a:off x="278546" y="837014"/>
            <a:ext cx="1785257" cy="461665"/>
          </a:xfrm>
          <a:prstGeom prst="rect">
            <a:avLst/>
          </a:prstGeom>
          <a:noFill/>
        </p:spPr>
        <p:txBody>
          <a:bodyPr wrap="square" rtlCol="0">
            <a:spAutoFit/>
          </a:bodyPr>
          <a:lstStyle/>
          <a:p>
            <a:r>
              <a:rPr lang="en-US" sz="2400" dirty="0" smtClean="0">
                <a:solidFill>
                  <a:srgbClr val="FF0000"/>
                </a:solidFill>
              </a:rPr>
              <a:t>KNOW THIS!</a:t>
            </a:r>
            <a:endParaRPr lang="en-US" sz="2400" dirty="0">
              <a:solidFill>
                <a:srgbClr val="FF0000"/>
              </a:solidFill>
            </a:endParaRPr>
          </a:p>
        </p:txBody>
      </p:sp>
      <p:sp>
        <p:nvSpPr>
          <p:cNvPr id="3" name="TextBox 2"/>
          <p:cNvSpPr txBox="1"/>
          <p:nvPr/>
        </p:nvSpPr>
        <p:spPr>
          <a:xfrm>
            <a:off x="278546" y="1110876"/>
            <a:ext cx="8577943" cy="492443"/>
          </a:xfrm>
          <a:prstGeom prst="rect">
            <a:avLst/>
          </a:prstGeom>
          <a:noFill/>
        </p:spPr>
        <p:txBody>
          <a:bodyPr wrap="square" rtlCol="0">
            <a:spAutoFit/>
          </a:bodyPr>
          <a:lstStyle/>
          <a:p>
            <a:r>
              <a:rPr lang="en-US" sz="2600" b="1" dirty="0" smtClean="0">
                <a:solidFill>
                  <a:schemeClr val="tx2">
                    <a:lumMod val="60000"/>
                    <a:lumOff val="40000"/>
                  </a:schemeClr>
                </a:solidFill>
              </a:rPr>
              <a:t>Electron arrangement determines chemical behavior of atom</a:t>
            </a:r>
            <a:endParaRPr lang="en-US" sz="2600" b="1" dirty="0">
              <a:solidFill>
                <a:schemeClr val="tx2">
                  <a:lumMod val="60000"/>
                  <a:lumOff val="40000"/>
                </a:schemeClr>
              </a:solidFill>
            </a:endParaRPr>
          </a:p>
        </p:txBody>
      </p:sp>
    </p:spTree>
    <p:extLst>
      <p:ext uri="{BB962C8B-B14F-4D97-AF65-F5344CB8AC3E}">
        <p14:creationId xmlns:p14="http://schemas.microsoft.com/office/powerpoint/2010/main" val="172360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42611"/>
            <a:ext cx="7886700" cy="676589"/>
          </a:xfrm>
        </p:spPr>
        <p:txBody>
          <a:bodyPr/>
          <a:lstStyle/>
          <a:p>
            <a:pPr marL="0" indent="0" algn="ctr">
              <a:buNone/>
            </a:pPr>
            <a:r>
              <a:rPr lang="en-US" sz="3200" dirty="0" smtClean="0"/>
              <a:t>Atoms are the Building Blocks</a:t>
            </a:r>
          </a:p>
        </p:txBody>
      </p:sp>
      <p:sp>
        <p:nvSpPr>
          <p:cNvPr id="8" name="Content Placeholder 4"/>
          <p:cNvSpPr txBox="1">
            <a:spLocks/>
          </p:cNvSpPr>
          <p:nvPr/>
        </p:nvSpPr>
        <p:spPr>
          <a:xfrm>
            <a:off x="357352" y="4717969"/>
            <a:ext cx="8572616" cy="18441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Atoms are the building blocks of molecules found in the universe—air, soil, water, rocks . . . and also the cells of all living organisms. </a:t>
            </a:r>
            <a:endParaRPr lang="en-US" sz="2400" dirty="0" smtClean="0"/>
          </a:p>
          <a:p>
            <a:pPr marL="0" indent="0">
              <a:buNone/>
            </a:pPr>
            <a:r>
              <a:rPr lang="en-US" sz="2400" dirty="0" smtClean="0"/>
              <a:t>In </a:t>
            </a:r>
            <a:r>
              <a:rPr lang="en-US" sz="2400" dirty="0"/>
              <a:t>this model of an organic molecule, the atoms of carbon (black), hydrogen (</a:t>
            </a:r>
            <a:r>
              <a:rPr lang="en-US" sz="2400" dirty="0">
                <a:solidFill>
                  <a:schemeClr val="bg1">
                    <a:lumMod val="65000"/>
                  </a:schemeClr>
                </a:solidFill>
                <a:effectLst>
                  <a:outerShdw blurRad="38100" dist="38100" dir="2700000" algn="tl">
                    <a:srgbClr val="000000">
                      <a:alpha val="43137"/>
                    </a:srgbClr>
                  </a:outerShdw>
                </a:effectLst>
              </a:rPr>
              <a:t>white</a:t>
            </a:r>
            <a:r>
              <a:rPr lang="en-US" sz="2400" dirty="0"/>
              <a:t>), nitrogen (</a:t>
            </a:r>
            <a:r>
              <a:rPr lang="en-US" sz="2400" dirty="0">
                <a:solidFill>
                  <a:schemeClr val="accent1">
                    <a:lumMod val="75000"/>
                  </a:schemeClr>
                </a:solidFill>
              </a:rPr>
              <a:t>blue</a:t>
            </a:r>
            <a:r>
              <a:rPr lang="en-US" sz="2400" dirty="0"/>
              <a:t>), oxygen (</a:t>
            </a:r>
            <a:r>
              <a:rPr lang="en-US" sz="2400" dirty="0">
                <a:solidFill>
                  <a:srgbClr val="FF0000"/>
                </a:solidFill>
              </a:rPr>
              <a:t>red</a:t>
            </a:r>
            <a:r>
              <a:rPr lang="en-US" sz="2400" dirty="0"/>
              <a:t>), and sulfur (</a:t>
            </a:r>
            <a:r>
              <a:rPr lang="en-US" sz="2400" b="1" dirty="0">
                <a:solidFill>
                  <a:srgbClr val="FFFF00"/>
                </a:solidFill>
                <a:effectLst>
                  <a:outerShdw blurRad="38100" dist="38100" dir="2700000" algn="tl">
                    <a:srgbClr val="000000">
                      <a:alpha val="43137"/>
                    </a:srgbClr>
                  </a:outerShdw>
                </a:effectLst>
              </a:rPr>
              <a:t>yellow</a:t>
            </a:r>
            <a:r>
              <a:rPr lang="en-US" sz="2400" dirty="0"/>
              <a:t>) are shown in proportional atomic size. The silver rods indicate chemical bonds. </a:t>
            </a:r>
            <a:endParaRPr lang="en-US" sz="2400" dirty="0" smtClean="0"/>
          </a:p>
        </p:txBody>
      </p:sp>
      <p:sp>
        <p:nvSpPr>
          <p:cNvPr id="9" name="TextBox 8"/>
          <p:cNvSpPr txBox="1"/>
          <p:nvPr/>
        </p:nvSpPr>
        <p:spPr>
          <a:xfrm>
            <a:off x="2386853" y="3958072"/>
            <a:ext cx="4370294" cy="338554"/>
          </a:xfrm>
          <a:prstGeom prst="rect">
            <a:avLst/>
          </a:prstGeom>
          <a:noFill/>
        </p:spPr>
        <p:txBody>
          <a:bodyPr wrap="square" rtlCol="0">
            <a:spAutoFit/>
          </a:bodyPr>
          <a:lstStyle/>
          <a:p>
            <a:pPr algn="ctr"/>
            <a:r>
              <a:rPr lang="en-US" sz="1600" dirty="0" smtClean="0">
                <a:solidFill>
                  <a:schemeClr val="tx1">
                    <a:lumMod val="85000"/>
                    <a:lumOff val="15000"/>
                  </a:schemeClr>
                </a:solidFill>
              </a:rPr>
              <a:t>credit</a:t>
            </a:r>
            <a:r>
              <a:rPr lang="en-US" sz="1600" dirty="0">
                <a:solidFill>
                  <a:schemeClr val="tx1">
                    <a:lumMod val="85000"/>
                    <a:lumOff val="15000"/>
                  </a:schemeClr>
                </a:solidFill>
              </a:rPr>
              <a:t>: modification of work by Christian </a:t>
            </a:r>
            <a:r>
              <a:rPr lang="en-US" sz="1600" dirty="0" smtClean="0">
                <a:solidFill>
                  <a:schemeClr val="tx1">
                    <a:lumMod val="85000"/>
                    <a:lumOff val="15000"/>
                  </a:schemeClr>
                </a:solidFill>
              </a:rPr>
              <a:t>Guthier</a:t>
            </a:r>
            <a:endParaRPr lang="en-US" sz="1600" dirty="0">
              <a:solidFill>
                <a:schemeClr val="tx1">
                  <a:lumMod val="85000"/>
                  <a:lumOff val="15000"/>
                </a:scheme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660" y="1431633"/>
            <a:ext cx="4530680" cy="2443650"/>
          </a:xfrm>
          <a:prstGeom prst="rect">
            <a:avLst/>
          </a:prstGeom>
        </p:spPr>
      </p:pic>
    </p:spTree>
    <p:extLst>
      <p:ext uri="{BB962C8B-B14F-4D97-AF65-F5344CB8AC3E}">
        <p14:creationId xmlns:p14="http://schemas.microsoft.com/office/powerpoint/2010/main" val="261690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8938"/>
            <a:ext cx="7886700" cy="818215"/>
          </a:xfrm>
        </p:spPr>
        <p:txBody>
          <a:bodyPr>
            <a:normAutofit fontScale="90000"/>
          </a:bodyPr>
          <a:lstStyle/>
          <a:p>
            <a:r>
              <a:rPr lang="en-US" sz="4000" dirty="0" smtClean="0"/>
              <a:t>Electrons Fill the Innermost Shell First</a:t>
            </a:r>
            <a:endParaRPr lang="en-US" sz="4000" dirty="0"/>
          </a:p>
        </p:txBody>
      </p:sp>
      <p:pic>
        <p:nvPicPr>
          <p:cNvPr id="4" name="Picture 3"/>
          <p:cNvPicPr>
            <a:picLocks noChangeAspect="1"/>
          </p:cNvPicPr>
          <p:nvPr/>
        </p:nvPicPr>
        <p:blipFill rotWithShape="1">
          <a:blip r:embed="rId2" cstate="print"/>
          <a:srcRect b="20862"/>
          <a:stretch/>
        </p:blipFill>
        <p:spPr>
          <a:xfrm>
            <a:off x="456380" y="977153"/>
            <a:ext cx="8231240" cy="5184257"/>
          </a:xfrm>
          <a:prstGeom prst="rect">
            <a:avLst/>
          </a:prstGeom>
        </p:spPr>
      </p:pic>
      <p:sp>
        <p:nvSpPr>
          <p:cNvPr id="5" name="TextBox 4"/>
          <p:cNvSpPr txBox="1"/>
          <p:nvPr/>
        </p:nvSpPr>
        <p:spPr>
          <a:xfrm>
            <a:off x="1205752" y="6294450"/>
            <a:ext cx="6732493" cy="369332"/>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
        <p:nvSpPr>
          <p:cNvPr id="6" name="TextBox 5"/>
          <p:cNvSpPr txBox="1"/>
          <p:nvPr/>
        </p:nvSpPr>
        <p:spPr>
          <a:xfrm>
            <a:off x="7562851" y="1938065"/>
            <a:ext cx="1581149" cy="1631216"/>
          </a:xfrm>
          <a:prstGeom prst="rect">
            <a:avLst/>
          </a:prstGeom>
          <a:solidFill>
            <a:schemeClr val="bg1">
              <a:lumMod val="85000"/>
            </a:schemeClr>
          </a:solidFill>
        </p:spPr>
        <p:txBody>
          <a:bodyPr wrap="square" rtlCol="0">
            <a:spAutoFit/>
          </a:bodyPr>
          <a:lstStyle/>
          <a:p>
            <a:r>
              <a:rPr lang="en-US" sz="2000" dirty="0" smtClean="0"/>
              <a:t>The outermost shell is the </a:t>
            </a:r>
            <a:r>
              <a:rPr lang="en-US" sz="2000" b="1" i="1" dirty="0" smtClean="0"/>
              <a:t>valence</a:t>
            </a:r>
            <a:r>
              <a:rPr lang="en-US" sz="2000" dirty="0" smtClean="0"/>
              <a:t> shell.</a:t>
            </a:r>
            <a:endParaRPr lang="en-US" sz="2000" dirty="0"/>
          </a:p>
        </p:txBody>
      </p:sp>
    </p:spTree>
    <p:extLst>
      <p:ext uri="{BB962C8B-B14F-4D97-AF65-F5344CB8AC3E}">
        <p14:creationId xmlns:p14="http://schemas.microsoft.com/office/powerpoint/2010/main" val="1107989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7F3F72A9-6195-489E-BC0D-40AB396DB3A9}" type="slidenum">
              <a:rPr lang="en-US" altLang="en-US" sz="1400"/>
              <a:pPr algn="r" eaLnBrk="1" hangingPunct="1">
                <a:spcBef>
                  <a:spcPct val="0"/>
                </a:spcBef>
                <a:buClrTx/>
                <a:buFontTx/>
                <a:buNone/>
              </a:pPr>
              <a:t>21</a:t>
            </a:fld>
            <a:endParaRPr lang="en-US" altLang="en-US" sz="1400"/>
          </a:p>
        </p:txBody>
      </p:sp>
      <p:sp>
        <p:nvSpPr>
          <p:cNvPr id="37891" name="Text Box 2"/>
          <p:cNvSpPr txBox="1">
            <a:spLocks noChangeArrowheads="1"/>
          </p:cNvSpPr>
          <p:nvPr/>
        </p:nvSpPr>
        <p:spPr bwMode="auto">
          <a:xfrm>
            <a:off x="457200" y="274638"/>
            <a:ext cx="8229600" cy="85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b="1" dirty="0">
                <a:solidFill>
                  <a:schemeClr val="tx1"/>
                </a:solidFill>
                <a:latin typeface="+mj-lt"/>
              </a:rPr>
              <a:t>Reactivity of Elements</a:t>
            </a:r>
          </a:p>
        </p:txBody>
      </p:sp>
      <p:sp>
        <p:nvSpPr>
          <p:cNvPr id="37892" name="Text Box 3"/>
          <p:cNvSpPr txBox="1">
            <a:spLocks noChangeArrowheads="1"/>
          </p:cNvSpPr>
          <p:nvPr/>
        </p:nvSpPr>
        <p:spPr bwMode="auto">
          <a:xfrm>
            <a:off x="457200" y="121920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eaLnBrk="1" hangingPunct="1">
              <a:buFont typeface="Arial" panose="020B0604020202020204" pitchFamily="34" charset="0"/>
              <a:buChar char="•"/>
            </a:pPr>
            <a:r>
              <a:rPr lang="en-US" altLang="en-US" sz="2800" b="1" dirty="0">
                <a:solidFill>
                  <a:srgbClr val="FF0000"/>
                </a:solidFill>
                <a:latin typeface="+mn-lt"/>
              </a:rPr>
              <a:t>Valence electrons</a:t>
            </a:r>
            <a:r>
              <a:rPr lang="en-US" altLang="en-US" sz="2800" dirty="0">
                <a:solidFill>
                  <a:srgbClr val="FF0000"/>
                </a:solidFill>
                <a:latin typeface="+mn-lt"/>
              </a:rPr>
              <a:t>: </a:t>
            </a:r>
            <a:r>
              <a:rPr lang="en-US" altLang="en-US" sz="2800" dirty="0">
                <a:latin typeface="+mn-lt"/>
              </a:rPr>
              <a:t>e</a:t>
            </a:r>
            <a:r>
              <a:rPr lang="en-US" altLang="en-US" sz="2800" baseline="30000" dirty="0">
                <a:latin typeface="+mn-lt"/>
              </a:rPr>
              <a:t>-</a:t>
            </a:r>
            <a:r>
              <a:rPr lang="en-US" altLang="en-US" sz="2800" dirty="0">
                <a:latin typeface="+mn-lt"/>
              </a:rPr>
              <a:t> in outermost energy level</a:t>
            </a:r>
          </a:p>
          <a:p>
            <a:pPr eaLnBrk="1" hangingPunct="1">
              <a:buFont typeface="Arial" panose="020B0604020202020204" pitchFamily="34" charset="0"/>
              <a:buChar char="•"/>
            </a:pPr>
            <a:r>
              <a:rPr lang="en-US" altLang="en-US" sz="2800" b="1" dirty="0" smtClean="0">
                <a:solidFill>
                  <a:srgbClr val="FF0000"/>
                </a:solidFill>
                <a:latin typeface="+mn-lt"/>
              </a:rPr>
              <a:t>Inert:</a:t>
            </a:r>
            <a:r>
              <a:rPr lang="en-US" altLang="en-US" sz="2800" b="1" dirty="0" smtClean="0">
                <a:latin typeface="+mn-lt"/>
              </a:rPr>
              <a:t> </a:t>
            </a:r>
            <a:r>
              <a:rPr lang="en-US" altLang="en-US" sz="2800" dirty="0">
                <a:latin typeface="+mn-lt"/>
              </a:rPr>
              <a:t>(nonreactive) elements have all 8 e</a:t>
            </a:r>
            <a:r>
              <a:rPr lang="en-US" altLang="en-US" sz="2800" baseline="30000" dirty="0">
                <a:latin typeface="+mn-lt"/>
              </a:rPr>
              <a:t>-</a:t>
            </a:r>
            <a:r>
              <a:rPr lang="en-US" altLang="en-US" sz="2800" dirty="0">
                <a:latin typeface="+mn-lt"/>
              </a:rPr>
              <a:t> </a:t>
            </a:r>
          </a:p>
          <a:p>
            <a:pPr eaLnBrk="1" hangingPunct="1">
              <a:buFont typeface="Arial" panose="020B0604020202020204" pitchFamily="34" charset="0"/>
              <a:buChar char="•"/>
            </a:pPr>
            <a:r>
              <a:rPr lang="en-US" altLang="en-US" sz="2800" b="1" dirty="0">
                <a:solidFill>
                  <a:srgbClr val="FF0000"/>
                </a:solidFill>
                <a:latin typeface="+mn-lt"/>
              </a:rPr>
              <a:t>Octet rule</a:t>
            </a:r>
            <a:r>
              <a:rPr lang="en-US" altLang="en-US" sz="2800" dirty="0">
                <a:latin typeface="+mn-lt"/>
              </a:rPr>
              <a:t>: atoms with 8 e</a:t>
            </a:r>
            <a:r>
              <a:rPr lang="en-US" altLang="en-US" sz="2800" baseline="30000" dirty="0">
                <a:latin typeface="+mn-lt"/>
              </a:rPr>
              <a:t>-</a:t>
            </a:r>
            <a:r>
              <a:rPr lang="en-US" altLang="en-US" sz="2800" dirty="0">
                <a:latin typeface="+mn-lt"/>
              </a:rPr>
              <a:t> (2 e</a:t>
            </a:r>
            <a:r>
              <a:rPr lang="en-US" altLang="en-US" sz="2800" baseline="30000" dirty="0">
                <a:latin typeface="+mn-lt"/>
              </a:rPr>
              <a:t>-</a:t>
            </a:r>
            <a:r>
              <a:rPr lang="en-US" altLang="en-US" sz="2800" dirty="0">
                <a:latin typeface="+mn-lt"/>
              </a:rPr>
              <a:t> for small atoms) in </a:t>
            </a:r>
            <a:r>
              <a:rPr lang="en-US" altLang="en-US" sz="2800" b="1" i="1" dirty="0">
                <a:latin typeface="+mn-lt"/>
              </a:rPr>
              <a:t>outer energy level</a:t>
            </a:r>
            <a:r>
              <a:rPr lang="en-US" altLang="en-US" sz="2800" dirty="0">
                <a:latin typeface="+mn-lt"/>
              </a:rPr>
              <a:t> are </a:t>
            </a:r>
            <a:r>
              <a:rPr lang="en-US" altLang="en-US" sz="2800" b="1" u="sng" dirty="0">
                <a:latin typeface="+mn-lt"/>
              </a:rPr>
              <a:t>stable</a:t>
            </a:r>
          </a:p>
        </p:txBody>
      </p:sp>
      <p:grpSp>
        <p:nvGrpSpPr>
          <p:cNvPr id="37893" name="Group 2"/>
          <p:cNvGrpSpPr>
            <a:grpSpLocks/>
          </p:cNvGrpSpPr>
          <p:nvPr/>
        </p:nvGrpSpPr>
        <p:grpSpPr bwMode="auto">
          <a:xfrm>
            <a:off x="1087438" y="3590925"/>
            <a:ext cx="2393950" cy="2276475"/>
            <a:chOff x="647700" y="4594225"/>
            <a:chExt cx="2295525" cy="1765300"/>
          </a:xfrm>
        </p:grpSpPr>
        <p:sp>
          <p:nvSpPr>
            <p:cNvPr id="2" name="Oval 1"/>
            <p:cNvSpPr/>
            <p:nvPr/>
          </p:nvSpPr>
          <p:spPr bwMode="auto">
            <a:xfrm>
              <a:off x="1360104" y="5105104"/>
              <a:ext cx="838749" cy="685684"/>
            </a:xfrm>
            <a:prstGeom prst="ellipse">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buClr>
                  <a:srgbClr val="000000"/>
                </a:buClr>
                <a:buSzPct val="100000"/>
                <a:buFont typeface="Times New Roman" charset="0"/>
                <a:buNone/>
                <a:defRPr/>
              </a:pPr>
              <a:endParaRPr lang="en-US">
                <a:latin typeface="Arial" charset="0"/>
                <a:ea typeface="ＭＳ Ｐゴシック" charset="0"/>
              </a:endParaRPr>
            </a:p>
          </p:txBody>
        </p:sp>
        <p:sp>
          <p:nvSpPr>
            <p:cNvPr id="37912" name="Oval 2"/>
            <p:cNvSpPr>
              <a:spLocks noChangeArrowheads="1"/>
            </p:cNvSpPr>
            <p:nvPr/>
          </p:nvSpPr>
          <p:spPr bwMode="auto">
            <a:xfrm>
              <a:off x="1066800" y="4832350"/>
              <a:ext cx="1447800" cy="1289050"/>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13" name="Oval 6"/>
            <p:cNvSpPr>
              <a:spLocks noChangeArrowheads="1"/>
            </p:cNvSpPr>
            <p:nvPr/>
          </p:nvSpPr>
          <p:spPr bwMode="auto">
            <a:xfrm>
              <a:off x="685800" y="4594225"/>
              <a:ext cx="2257425" cy="1765300"/>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14" name="Oval 3"/>
            <p:cNvSpPr>
              <a:spLocks noChangeArrowheads="1"/>
            </p:cNvSpPr>
            <p:nvPr/>
          </p:nvSpPr>
          <p:spPr bwMode="auto">
            <a:xfrm>
              <a:off x="1597025" y="4741863"/>
              <a:ext cx="152400" cy="182562"/>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15" name="Oval 8"/>
            <p:cNvSpPr>
              <a:spLocks noChangeArrowheads="1"/>
            </p:cNvSpPr>
            <p:nvPr/>
          </p:nvSpPr>
          <p:spPr bwMode="auto">
            <a:xfrm>
              <a:off x="1831975" y="4741863"/>
              <a:ext cx="152400" cy="182562"/>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16" name="Oval 9"/>
            <p:cNvSpPr>
              <a:spLocks noChangeArrowheads="1"/>
            </p:cNvSpPr>
            <p:nvPr/>
          </p:nvSpPr>
          <p:spPr bwMode="auto">
            <a:xfrm>
              <a:off x="647700" y="5267325"/>
              <a:ext cx="152400" cy="180975"/>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17" name="TextBox 4"/>
            <p:cNvSpPr txBox="1">
              <a:spLocks noChangeArrowheads="1"/>
            </p:cNvSpPr>
            <p:nvPr/>
          </p:nvSpPr>
          <p:spPr bwMode="auto">
            <a:xfrm>
              <a:off x="1520825" y="530236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b="1">
                  <a:solidFill>
                    <a:schemeClr val="tx1"/>
                  </a:solidFill>
                </a:rPr>
                <a:t>Li</a:t>
              </a:r>
            </a:p>
          </p:txBody>
        </p:sp>
      </p:grpSp>
      <p:grpSp>
        <p:nvGrpSpPr>
          <p:cNvPr id="37894" name="Group 3"/>
          <p:cNvGrpSpPr>
            <a:grpSpLocks/>
          </p:cNvGrpSpPr>
          <p:nvPr/>
        </p:nvGrpSpPr>
        <p:grpSpPr bwMode="auto">
          <a:xfrm>
            <a:off x="4579938" y="3478213"/>
            <a:ext cx="2582862" cy="2389187"/>
            <a:chOff x="5773738" y="4495800"/>
            <a:chExt cx="2379662" cy="1933575"/>
          </a:xfrm>
        </p:grpSpPr>
        <p:sp>
          <p:nvSpPr>
            <p:cNvPr id="11" name="Oval 10"/>
            <p:cNvSpPr/>
            <p:nvPr/>
          </p:nvSpPr>
          <p:spPr bwMode="auto">
            <a:xfrm>
              <a:off x="6494803" y="5099641"/>
              <a:ext cx="838075" cy="684781"/>
            </a:xfrm>
            <a:prstGeom prst="ellipse">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buClr>
                  <a:srgbClr val="000000"/>
                </a:buClr>
                <a:buSzPct val="100000"/>
                <a:buFont typeface="Times New Roman" charset="0"/>
                <a:buNone/>
                <a:defRPr/>
              </a:pPr>
              <a:endParaRPr lang="en-US">
                <a:latin typeface="Arial" charset="0"/>
                <a:ea typeface="ＭＳ Ｐゴシック" charset="0"/>
              </a:endParaRPr>
            </a:p>
          </p:txBody>
        </p:sp>
        <p:sp>
          <p:nvSpPr>
            <p:cNvPr id="37898" name="Oval 11"/>
            <p:cNvSpPr>
              <a:spLocks noChangeArrowheads="1"/>
            </p:cNvSpPr>
            <p:nvPr/>
          </p:nvSpPr>
          <p:spPr bwMode="auto">
            <a:xfrm>
              <a:off x="6200775" y="4826000"/>
              <a:ext cx="1447800" cy="1289050"/>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899" name="Oval 12"/>
            <p:cNvSpPr>
              <a:spLocks noChangeArrowheads="1"/>
            </p:cNvSpPr>
            <p:nvPr/>
          </p:nvSpPr>
          <p:spPr bwMode="auto">
            <a:xfrm>
              <a:off x="5819775" y="4587875"/>
              <a:ext cx="2257425" cy="1765300"/>
            </a:xfrm>
            <a:prstGeom prst="ellipse">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00" name="Oval 13"/>
            <p:cNvSpPr>
              <a:spLocks noChangeArrowheads="1"/>
            </p:cNvSpPr>
            <p:nvPr/>
          </p:nvSpPr>
          <p:spPr bwMode="auto">
            <a:xfrm>
              <a:off x="6732588" y="4735513"/>
              <a:ext cx="152400" cy="182562"/>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01" name="Oval 14"/>
            <p:cNvSpPr>
              <a:spLocks noChangeArrowheads="1"/>
            </p:cNvSpPr>
            <p:nvPr/>
          </p:nvSpPr>
          <p:spPr bwMode="auto">
            <a:xfrm>
              <a:off x="6965950" y="4735513"/>
              <a:ext cx="152400" cy="182562"/>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02" name="Oval 15"/>
            <p:cNvSpPr>
              <a:spLocks noChangeArrowheads="1"/>
            </p:cNvSpPr>
            <p:nvPr/>
          </p:nvSpPr>
          <p:spPr bwMode="auto">
            <a:xfrm>
              <a:off x="5781675" y="5260975"/>
              <a:ext cx="152400" cy="180975"/>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03" name="Oval 16"/>
            <p:cNvSpPr>
              <a:spLocks noChangeArrowheads="1"/>
            </p:cNvSpPr>
            <p:nvPr/>
          </p:nvSpPr>
          <p:spPr bwMode="auto">
            <a:xfrm>
              <a:off x="5773738" y="5494338"/>
              <a:ext cx="152400" cy="182562"/>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04" name="Oval 17"/>
            <p:cNvSpPr>
              <a:spLocks noChangeArrowheads="1"/>
            </p:cNvSpPr>
            <p:nvPr/>
          </p:nvSpPr>
          <p:spPr bwMode="auto">
            <a:xfrm>
              <a:off x="6781800" y="6248400"/>
              <a:ext cx="152400" cy="180975"/>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05" name="Oval 18"/>
            <p:cNvSpPr>
              <a:spLocks noChangeArrowheads="1"/>
            </p:cNvSpPr>
            <p:nvPr/>
          </p:nvSpPr>
          <p:spPr bwMode="auto">
            <a:xfrm>
              <a:off x="7010400" y="6248400"/>
              <a:ext cx="152400" cy="180975"/>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06" name="Oval 19"/>
            <p:cNvSpPr>
              <a:spLocks noChangeArrowheads="1"/>
            </p:cNvSpPr>
            <p:nvPr/>
          </p:nvSpPr>
          <p:spPr bwMode="auto">
            <a:xfrm>
              <a:off x="8001000" y="5257800"/>
              <a:ext cx="152400" cy="180975"/>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07" name="Oval 20"/>
            <p:cNvSpPr>
              <a:spLocks noChangeArrowheads="1"/>
            </p:cNvSpPr>
            <p:nvPr/>
          </p:nvSpPr>
          <p:spPr bwMode="auto">
            <a:xfrm>
              <a:off x="8001000" y="5514975"/>
              <a:ext cx="152400" cy="182563"/>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08" name="Oval 21"/>
            <p:cNvSpPr>
              <a:spLocks noChangeArrowheads="1"/>
            </p:cNvSpPr>
            <p:nvPr/>
          </p:nvSpPr>
          <p:spPr bwMode="auto">
            <a:xfrm>
              <a:off x="6705600" y="4506913"/>
              <a:ext cx="152400" cy="182562"/>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09" name="Oval 22"/>
            <p:cNvSpPr>
              <a:spLocks noChangeArrowheads="1"/>
            </p:cNvSpPr>
            <p:nvPr/>
          </p:nvSpPr>
          <p:spPr bwMode="auto">
            <a:xfrm>
              <a:off x="6934200" y="4495800"/>
              <a:ext cx="152400" cy="180975"/>
            </a:xfrm>
            <a:prstGeom prst="ellipse">
              <a:avLst/>
            </a:prstGeom>
            <a:solidFill>
              <a:srgbClr val="00B05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37910" name="TextBox 24"/>
            <p:cNvSpPr txBox="1">
              <a:spLocks noChangeArrowheads="1"/>
            </p:cNvSpPr>
            <p:nvPr/>
          </p:nvSpPr>
          <p:spPr bwMode="auto">
            <a:xfrm>
              <a:off x="6629400" y="5299075"/>
              <a:ext cx="627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b="1">
                  <a:solidFill>
                    <a:schemeClr val="tx1"/>
                  </a:solidFill>
                </a:rPr>
                <a:t>Ne</a:t>
              </a:r>
            </a:p>
          </p:txBody>
        </p:sp>
      </p:grpSp>
      <p:sp>
        <p:nvSpPr>
          <p:cNvPr id="37895" name="TextBox 5"/>
          <p:cNvSpPr txBox="1">
            <a:spLocks noChangeArrowheads="1"/>
          </p:cNvSpPr>
          <p:nvPr/>
        </p:nvSpPr>
        <p:spPr bwMode="auto">
          <a:xfrm>
            <a:off x="496888" y="58674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sz="2400" b="1">
                <a:solidFill>
                  <a:schemeClr val="tx1"/>
                </a:solidFill>
              </a:rPr>
              <a:t>1 valence e</a:t>
            </a:r>
            <a:r>
              <a:rPr lang="en-US" altLang="en-US" sz="2400" b="1" baseline="30000">
                <a:solidFill>
                  <a:schemeClr val="tx1"/>
                </a:solidFill>
              </a:rPr>
              <a:t>-</a:t>
            </a:r>
          </a:p>
        </p:txBody>
      </p:sp>
      <p:sp>
        <p:nvSpPr>
          <p:cNvPr id="37896" name="TextBox 26"/>
          <p:cNvSpPr txBox="1">
            <a:spLocks noChangeArrowheads="1"/>
          </p:cNvSpPr>
          <p:nvPr/>
        </p:nvSpPr>
        <p:spPr bwMode="auto">
          <a:xfrm>
            <a:off x="3935413" y="58674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sz="2400" b="1">
                <a:solidFill>
                  <a:schemeClr val="tx1"/>
                </a:solidFill>
              </a:rPr>
              <a:t>8 valence e</a:t>
            </a:r>
            <a:r>
              <a:rPr lang="en-US" altLang="en-US" sz="2400" b="1" baseline="30000">
                <a:solidFill>
                  <a:schemeClr val="tx1"/>
                </a:solidFill>
              </a:rPr>
              <a:t>-</a:t>
            </a:r>
          </a:p>
        </p:txBody>
      </p:sp>
    </p:spTree>
    <p:extLst>
      <p:ext uri="{BB962C8B-B14F-4D97-AF65-F5344CB8AC3E}">
        <p14:creationId xmlns:p14="http://schemas.microsoft.com/office/powerpoint/2010/main" val="15030969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61691"/>
            <a:ext cx="7886700" cy="694505"/>
          </a:xfrm>
        </p:spPr>
        <p:txBody>
          <a:bodyPr>
            <a:normAutofit fontScale="90000"/>
          </a:bodyPr>
          <a:lstStyle/>
          <a:p>
            <a:r>
              <a:rPr lang="en-US" sz="4000" dirty="0" smtClean="0"/>
              <a:t>Atoms “Like” to Have a Full Valence Shell</a:t>
            </a:r>
            <a:endParaRPr lang="en-US" sz="4000" dirty="0"/>
          </a:p>
        </p:txBody>
      </p:sp>
      <p:pic>
        <p:nvPicPr>
          <p:cNvPr id="4" name="Picture 3"/>
          <p:cNvPicPr>
            <a:picLocks noChangeAspect="1"/>
          </p:cNvPicPr>
          <p:nvPr/>
        </p:nvPicPr>
        <p:blipFill rotWithShape="1">
          <a:blip r:embed="rId2" cstate="print"/>
          <a:srcRect l="14463" r="12738" b="56470"/>
          <a:stretch/>
        </p:blipFill>
        <p:spPr>
          <a:xfrm>
            <a:off x="918566" y="692199"/>
            <a:ext cx="7306868" cy="3477257"/>
          </a:xfrm>
          <a:prstGeom prst="rect">
            <a:avLst/>
          </a:prstGeom>
        </p:spPr>
      </p:pic>
      <p:sp>
        <p:nvSpPr>
          <p:cNvPr id="5" name="TextBox 4"/>
          <p:cNvSpPr txBox="1"/>
          <p:nvPr/>
        </p:nvSpPr>
        <p:spPr>
          <a:xfrm>
            <a:off x="1205752" y="4083379"/>
            <a:ext cx="6732493" cy="307777"/>
          </a:xfrm>
          <a:prstGeom prst="rect">
            <a:avLst/>
          </a:prstGeom>
          <a:noFill/>
        </p:spPr>
        <p:txBody>
          <a:bodyPr wrap="square" rtlCol="0">
            <a:spAutoFit/>
          </a:bodyPr>
          <a:lstStyle/>
          <a:p>
            <a:pPr algn="ctr"/>
            <a:r>
              <a:rPr lang="en-US" sz="1400" dirty="0" smtClean="0">
                <a:solidFill>
                  <a:schemeClr val="bg2">
                    <a:lumMod val="25000"/>
                  </a:schemeClr>
                </a:solidFill>
              </a:rPr>
              <a:t>Download for free at http://cnx.org/content/col11448/latest/</a:t>
            </a:r>
            <a:endParaRPr lang="en-US" sz="1400" dirty="0">
              <a:solidFill>
                <a:schemeClr val="bg2">
                  <a:lumMod val="25000"/>
                </a:schemeClr>
              </a:solidFill>
            </a:endParaRPr>
          </a:p>
        </p:txBody>
      </p:sp>
      <p:sp>
        <p:nvSpPr>
          <p:cNvPr id="3" name="TextBox 2"/>
          <p:cNvSpPr txBox="1"/>
          <p:nvPr/>
        </p:nvSpPr>
        <p:spPr>
          <a:xfrm>
            <a:off x="279400" y="4452711"/>
            <a:ext cx="85852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Atoms “want” to have a full valence shell because it is the most stable electron configuration</a:t>
            </a:r>
          </a:p>
          <a:p>
            <a:pPr marL="285750" indent="-285750">
              <a:buFont typeface="Arial" panose="020B0604020202020204" pitchFamily="34" charset="0"/>
              <a:buChar char="•"/>
            </a:pPr>
            <a:r>
              <a:rPr lang="en-US" sz="2800" dirty="0" smtClean="0"/>
              <a:t>Atoms will give, take, or share electrons to get a full valence shell</a:t>
            </a:r>
          </a:p>
          <a:p>
            <a:pPr marL="285750" indent="-285750">
              <a:buFont typeface="Arial" panose="020B0604020202020204" pitchFamily="34" charset="0"/>
              <a:buChar char="•"/>
            </a:pPr>
            <a:r>
              <a:rPr lang="en-US" sz="2800" dirty="0" smtClean="0"/>
              <a:t>This results in chemical bonding</a:t>
            </a:r>
            <a:endParaRPr lang="en-US" sz="2800" dirty="0"/>
          </a:p>
        </p:txBody>
      </p:sp>
      <p:sp>
        <p:nvSpPr>
          <p:cNvPr id="6" name="TextBox 5"/>
          <p:cNvSpPr txBox="1"/>
          <p:nvPr/>
        </p:nvSpPr>
        <p:spPr>
          <a:xfrm>
            <a:off x="3027285" y="5832629"/>
            <a:ext cx="1526960" cy="369332"/>
          </a:xfrm>
          <a:prstGeom prst="rect">
            <a:avLst/>
          </a:prstGeom>
          <a:noFill/>
        </p:spPr>
        <p:txBody>
          <a:bodyPr wrap="square" rtlCol="0">
            <a:spAutoFit/>
          </a:bodyPr>
          <a:lstStyle/>
          <a:p>
            <a:r>
              <a:rPr lang="en-US" b="1" dirty="0" smtClean="0">
                <a:solidFill>
                  <a:srgbClr val="FF0000"/>
                </a:solidFill>
              </a:rPr>
              <a:t>2 e</a:t>
            </a:r>
            <a:r>
              <a:rPr lang="en-US" b="1" baseline="30000" dirty="0" smtClean="0">
                <a:solidFill>
                  <a:srgbClr val="FF0000"/>
                </a:solidFill>
              </a:rPr>
              <a:t>-</a:t>
            </a:r>
            <a:r>
              <a:rPr lang="en-US" b="1" dirty="0" smtClean="0">
                <a:solidFill>
                  <a:srgbClr val="FF0000"/>
                </a:solidFill>
              </a:rPr>
              <a:t> then 8 e </a:t>
            </a:r>
            <a:r>
              <a:rPr lang="en-US" b="1" baseline="30000"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3216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64" y="274638"/>
            <a:ext cx="8673484" cy="839330"/>
          </a:xfrm>
        </p:spPr>
        <p:txBody>
          <a:bodyPr>
            <a:normAutofit fontScale="90000"/>
          </a:bodyPr>
          <a:lstStyle/>
          <a:p>
            <a:pPr algn="ctr"/>
            <a:r>
              <a:rPr lang="en-US" sz="4000" dirty="0" smtClean="0"/>
              <a:t>Atoms Can Bond Together to Make Molecules</a:t>
            </a:r>
            <a:endParaRPr lang="en-US" sz="4000" dirty="0"/>
          </a:p>
        </p:txBody>
      </p:sp>
      <p:sp>
        <p:nvSpPr>
          <p:cNvPr id="3" name="Content Placeholder 2"/>
          <p:cNvSpPr>
            <a:spLocks noGrp="1"/>
          </p:cNvSpPr>
          <p:nvPr>
            <p:ph idx="1"/>
          </p:nvPr>
        </p:nvSpPr>
        <p:spPr>
          <a:xfrm>
            <a:off x="3218329" y="1600200"/>
            <a:ext cx="5668219" cy="4889500"/>
          </a:xfrm>
        </p:spPr>
        <p:txBody>
          <a:bodyPr>
            <a:noAutofit/>
          </a:bodyPr>
          <a:lstStyle/>
          <a:p>
            <a:r>
              <a:rPr lang="en-US" sz="2800" dirty="0" smtClean="0"/>
              <a:t>Number and spatial distribution of an atom’s electrons determines chemical reactivity </a:t>
            </a:r>
          </a:p>
          <a:p>
            <a:r>
              <a:rPr lang="en-US" sz="2800" dirty="0" smtClean="0"/>
              <a:t>Atoms </a:t>
            </a:r>
            <a:r>
              <a:rPr lang="en-US" sz="2800" dirty="0"/>
              <a:t>that chemically react and </a:t>
            </a:r>
            <a:r>
              <a:rPr lang="en-US" sz="2800" u="sng" dirty="0"/>
              <a:t>bond to each other form </a:t>
            </a:r>
            <a:r>
              <a:rPr lang="en-US" sz="2800" u="sng" dirty="0" smtClean="0"/>
              <a:t>molecules</a:t>
            </a:r>
          </a:p>
          <a:p>
            <a:r>
              <a:rPr lang="en-US" sz="2800" dirty="0" smtClean="0">
                <a:solidFill>
                  <a:srgbClr val="FF0000"/>
                </a:solidFill>
              </a:rPr>
              <a:t>Molecules</a:t>
            </a:r>
            <a:r>
              <a:rPr lang="en-US" sz="2800" dirty="0" smtClean="0"/>
              <a:t> </a:t>
            </a:r>
            <a:r>
              <a:rPr lang="en-US" sz="2800" dirty="0"/>
              <a:t>are simply two or more atoms chemically bonded together</a:t>
            </a:r>
            <a:r>
              <a:rPr lang="en-US" sz="2800" dirty="0" smtClean="0"/>
              <a:t>.</a:t>
            </a:r>
          </a:p>
          <a:p>
            <a:r>
              <a:rPr lang="en-US" sz="2800" b="1" i="1" dirty="0" smtClean="0"/>
              <a:t>Electrons</a:t>
            </a:r>
            <a:r>
              <a:rPr lang="en-US" sz="2800" dirty="0" smtClean="0"/>
              <a:t> play a key roles in forming these bonds</a:t>
            </a:r>
            <a:endParaRPr lang="en-US" sz="2800" dirty="0"/>
          </a:p>
        </p:txBody>
      </p:sp>
      <p:pic>
        <p:nvPicPr>
          <p:cNvPr id="4" name="Picture 3"/>
          <p:cNvPicPr>
            <a:picLocks noChangeAspect="1"/>
          </p:cNvPicPr>
          <p:nvPr/>
        </p:nvPicPr>
        <p:blipFill>
          <a:blip r:embed="rId3" cstate="print"/>
          <a:stretch>
            <a:fillRect/>
          </a:stretch>
        </p:blipFill>
        <p:spPr>
          <a:xfrm>
            <a:off x="334379" y="2133600"/>
            <a:ext cx="2883950" cy="3534685"/>
          </a:xfrm>
          <a:prstGeom prst="rect">
            <a:avLst/>
          </a:prstGeom>
        </p:spPr>
      </p:pic>
      <p:sp>
        <p:nvSpPr>
          <p:cNvPr id="5" name="TextBox 4"/>
          <p:cNvSpPr txBox="1"/>
          <p:nvPr/>
        </p:nvSpPr>
        <p:spPr>
          <a:xfrm>
            <a:off x="624700" y="5668285"/>
            <a:ext cx="2303308" cy="923330"/>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Tree>
    <p:extLst>
      <p:ext uri="{BB962C8B-B14F-4D97-AF65-F5344CB8AC3E}">
        <p14:creationId xmlns:p14="http://schemas.microsoft.com/office/powerpoint/2010/main" val="1634140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16" y="128710"/>
            <a:ext cx="8488084" cy="1325563"/>
          </a:xfrm>
        </p:spPr>
        <p:txBody>
          <a:bodyPr>
            <a:normAutofit/>
          </a:bodyPr>
          <a:lstStyle/>
          <a:p>
            <a:pPr algn="ctr"/>
            <a:r>
              <a:rPr lang="en-US" sz="3200" dirty="0" smtClean="0"/>
              <a:t>Chemical Equations Describe Chemical Reactions</a:t>
            </a:r>
            <a:endParaRPr lang="en-US" sz="3200" dirty="0"/>
          </a:p>
        </p:txBody>
      </p:sp>
      <p:sp>
        <p:nvSpPr>
          <p:cNvPr id="3" name="Content Placeholder 2"/>
          <p:cNvSpPr>
            <a:spLocks noGrp="1"/>
          </p:cNvSpPr>
          <p:nvPr>
            <p:ph idx="1"/>
          </p:nvPr>
        </p:nvSpPr>
        <p:spPr>
          <a:xfrm>
            <a:off x="539003" y="4294093"/>
            <a:ext cx="8022291" cy="2393578"/>
          </a:xfrm>
        </p:spPr>
        <p:txBody>
          <a:bodyPr>
            <a:normAutofit fontScale="70000" lnSpcReduction="20000"/>
          </a:bodyPr>
          <a:lstStyle/>
          <a:p>
            <a:pPr marL="0" indent="0" algn="ctr">
              <a:buNone/>
            </a:pPr>
            <a:r>
              <a:rPr lang="en-US" dirty="0" smtClean="0"/>
              <a:t>Two or more atoms bond together to form molecules.</a:t>
            </a:r>
          </a:p>
          <a:p>
            <a:pPr marL="0" indent="0">
              <a:buNone/>
            </a:pPr>
            <a:endParaRPr lang="en-US" dirty="0" smtClean="0"/>
          </a:p>
          <a:p>
            <a:pPr>
              <a:lnSpc>
                <a:spcPct val="120000"/>
              </a:lnSpc>
            </a:pPr>
            <a:r>
              <a:rPr lang="en-US" dirty="0" smtClean="0"/>
              <a:t>A molecule containing two or more elements represents a chemical </a:t>
            </a:r>
            <a:r>
              <a:rPr lang="en-US" b="1" dirty="0" smtClean="0">
                <a:solidFill>
                  <a:srgbClr val="FF0000"/>
                </a:solidFill>
              </a:rPr>
              <a:t>compound</a:t>
            </a:r>
            <a:r>
              <a:rPr lang="en-US" dirty="0" smtClean="0"/>
              <a:t>.</a:t>
            </a:r>
          </a:p>
          <a:p>
            <a:pPr lvl="1"/>
            <a:r>
              <a:rPr lang="en-US" dirty="0" smtClean="0"/>
              <a:t>A compound is a combination of more than one element.</a:t>
            </a:r>
          </a:p>
          <a:p>
            <a:pPr lvl="1"/>
            <a:r>
              <a:rPr lang="en-US" dirty="0" smtClean="0"/>
              <a:t>A molecule is the smallest unit of a compound</a:t>
            </a:r>
            <a:r>
              <a:rPr lang="en-US" sz="2300" i="1" dirty="0" smtClean="0"/>
              <a:t>. (Whereas an atom is the smallest unit of an element.)</a:t>
            </a:r>
          </a:p>
        </p:txBody>
      </p:sp>
      <p:cxnSp>
        <p:nvCxnSpPr>
          <p:cNvPr id="11" name="Straight Arrow Connector 10"/>
          <p:cNvCxnSpPr/>
          <p:nvPr/>
        </p:nvCxnSpPr>
        <p:spPr>
          <a:xfrm>
            <a:off x="1473099" y="1747301"/>
            <a:ext cx="1207348" cy="2935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2216" y="1576619"/>
            <a:ext cx="1539521" cy="1569660"/>
          </a:xfrm>
          <a:prstGeom prst="rect">
            <a:avLst/>
          </a:prstGeom>
          <a:noFill/>
        </p:spPr>
        <p:txBody>
          <a:bodyPr wrap="square" rtlCol="0">
            <a:spAutoFit/>
          </a:bodyPr>
          <a:lstStyle/>
          <a:p>
            <a:r>
              <a:rPr lang="en-US" sz="1600" dirty="0" smtClean="0"/>
              <a:t>This numeral “balances” the number of atoms on each side of the equation. </a:t>
            </a:r>
            <a:endParaRPr lang="en-US" sz="1600" dirty="0"/>
          </a:p>
        </p:txBody>
      </p:sp>
      <p:grpSp>
        <p:nvGrpSpPr>
          <p:cNvPr id="7" name="Group 6"/>
          <p:cNvGrpSpPr/>
          <p:nvPr/>
        </p:nvGrpSpPr>
        <p:grpSpPr>
          <a:xfrm>
            <a:off x="2030506" y="1454273"/>
            <a:ext cx="5082988" cy="2409515"/>
            <a:chOff x="2030506" y="1454273"/>
            <a:chExt cx="5082988" cy="2409515"/>
          </a:xfrm>
        </p:grpSpPr>
        <p:sp>
          <p:nvSpPr>
            <p:cNvPr id="4" name="TextBox 3"/>
            <p:cNvSpPr txBox="1"/>
            <p:nvPr/>
          </p:nvSpPr>
          <p:spPr>
            <a:xfrm>
              <a:off x="2030506" y="1690689"/>
              <a:ext cx="5082988" cy="769441"/>
            </a:xfrm>
            <a:prstGeom prst="rect">
              <a:avLst/>
            </a:prstGeom>
            <a:noFill/>
          </p:spPr>
          <p:txBody>
            <a:bodyPr wrap="square" rtlCol="0">
              <a:spAutoFit/>
            </a:bodyPr>
            <a:lstStyle/>
            <a:p>
              <a:pPr algn="ctr"/>
              <a:r>
                <a:rPr lang="en-US" sz="4400" b="1" dirty="0" smtClean="0">
                  <a:solidFill>
                    <a:srgbClr val="0070C0"/>
                  </a:solidFill>
                </a:rPr>
                <a:t>2H  +  O  </a:t>
              </a:r>
              <a:r>
                <a:rPr lang="en-US" sz="4400" b="1" dirty="0" smtClean="0">
                  <a:solidFill>
                    <a:srgbClr val="0070C0"/>
                  </a:solidFill>
                  <a:sym typeface="Wingdings" panose="05000000000000000000" pitchFamily="2" charset="2"/>
                </a:rPr>
                <a:t>  H</a:t>
              </a:r>
              <a:r>
                <a:rPr lang="en-US" sz="3600" b="1" baseline="-25000" dirty="0" smtClean="0">
                  <a:solidFill>
                    <a:srgbClr val="0070C0"/>
                  </a:solidFill>
                  <a:sym typeface="Wingdings" panose="05000000000000000000" pitchFamily="2" charset="2"/>
                </a:rPr>
                <a:t>2</a:t>
              </a:r>
              <a:r>
                <a:rPr lang="en-US" sz="4400" b="1" dirty="0" smtClean="0">
                  <a:solidFill>
                    <a:srgbClr val="0070C0"/>
                  </a:solidFill>
                  <a:sym typeface="Wingdings" panose="05000000000000000000" pitchFamily="2" charset="2"/>
                </a:rPr>
                <a:t>O</a:t>
              </a:r>
              <a:endParaRPr lang="en-US" sz="4400" b="1" dirty="0">
                <a:solidFill>
                  <a:srgbClr val="0070C0"/>
                </a:solidFill>
              </a:endParaRPr>
            </a:p>
          </p:txBody>
        </p:sp>
        <p:sp>
          <p:nvSpPr>
            <p:cNvPr id="5" name="Left Brace 4"/>
            <p:cNvSpPr/>
            <p:nvPr/>
          </p:nvSpPr>
          <p:spPr>
            <a:xfrm rot="16200000">
              <a:off x="3429002" y="1565559"/>
              <a:ext cx="418760" cy="220790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6" name="Left Brace 5"/>
            <p:cNvSpPr/>
            <p:nvPr/>
          </p:nvSpPr>
          <p:spPr>
            <a:xfrm rot="16200000">
              <a:off x="5732930" y="2098589"/>
              <a:ext cx="418760" cy="115006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8" name="TextBox 7"/>
            <p:cNvSpPr txBox="1"/>
            <p:nvPr/>
          </p:nvSpPr>
          <p:spPr>
            <a:xfrm>
              <a:off x="2894311" y="3146279"/>
              <a:ext cx="1488141" cy="461665"/>
            </a:xfrm>
            <a:prstGeom prst="rect">
              <a:avLst/>
            </a:prstGeom>
            <a:noFill/>
          </p:spPr>
          <p:txBody>
            <a:bodyPr wrap="square" rtlCol="0">
              <a:spAutoFit/>
            </a:bodyPr>
            <a:lstStyle/>
            <a:p>
              <a:r>
                <a:rPr lang="en-US" sz="2400" dirty="0" smtClean="0"/>
                <a:t>Reactants</a:t>
              </a:r>
              <a:endParaRPr lang="en-US" sz="2400" dirty="0"/>
            </a:p>
          </p:txBody>
        </p:sp>
        <p:sp>
          <p:nvSpPr>
            <p:cNvPr id="9" name="TextBox 8"/>
            <p:cNvSpPr txBox="1"/>
            <p:nvPr/>
          </p:nvSpPr>
          <p:spPr>
            <a:xfrm>
              <a:off x="5198239" y="3146279"/>
              <a:ext cx="1488141" cy="461665"/>
            </a:xfrm>
            <a:prstGeom prst="rect">
              <a:avLst/>
            </a:prstGeom>
            <a:noFill/>
          </p:spPr>
          <p:txBody>
            <a:bodyPr wrap="square" rtlCol="0">
              <a:spAutoFit/>
            </a:bodyPr>
            <a:lstStyle/>
            <a:p>
              <a:r>
                <a:rPr lang="en-US" sz="2400" dirty="0" smtClean="0"/>
                <a:t>Product(s)</a:t>
              </a:r>
              <a:endParaRPr lang="en-US" sz="2400" dirty="0"/>
            </a:p>
          </p:txBody>
        </p:sp>
        <p:sp>
          <p:nvSpPr>
            <p:cNvPr id="16" name="Rectangle 15"/>
            <p:cNvSpPr/>
            <p:nvPr/>
          </p:nvSpPr>
          <p:spPr>
            <a:xfrm>
              <a:off x="2142565" y="1454273"/>
              <a:ext cx="4885764" cy="2409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1409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03" y="290785"/>
            <a:ext cx="7886700" cy="875830"/>
          </a:xfrm>
        </p:spPr>
        <p:txBody>
          <a:bodyPr>
            <a:normAutofit/>
          </a:bodyPr>
          <a:lstStyle/>
          <a:p>
            <a:pPr algn="ctr"/>
            <a:r>
              <a:rPr lang="en-US" sz="3200" dirty="0" smtClean="0"/>
              <a:t>Chemical Reactions can be Reversible</a:t>
            </a:r>
            <a:endParaRPr lang="en-US" sz="3200" dirty="0"/>
          </a:p>
        </p:txBody>
      </p:sp>
      <p:grpSp>
        <p:nvGrpSpPr>
          <p:cNvPr id="10" name="Group 9"/>
          <p:cNvGrpSpPr/>
          <p:nvPr/>
        </p:nvGrpSpPr>
        <p:grpSpPr>
          <a:xfrm>
            <a:off x="2059018" y="4157700"/>
            <a:ext cx="5082988" cy="2409515"/>
            <a:chOff x="2076773" y="1454273"/>
            <a:chExt cx="5082988" cy="2409515"/>
          </a:xfrm>
        </p:grpSpPr>
        <p:sp>
          <p:nvSpPr>
            <p:cNvPr id="4" name="TextBox 3"/>
            <p:cNvSpPr txBox="1"/>
            <p:nvPr/>
          </p:nvSpPr>
          <p:spPr>
            <a:xfrm>
              <a:off x="2076773" y="1690688"/>
              <a:ext cx="5082988" cy="769441"/>
            </a:xfrm>
            <a:prstGeom prst="rect">
              <a:avLst/>
            </a:prstGeom>
            <a:noFill/>
          </p:spPr>
          <p:txBody>
            <a:bodyPr wrap="square" rtlCol="0">
              <a:spAutoFit/>
            </a:bodyPr>
            <a:lstStyle/>
            <a:p>
              <a:pPr algn="ctr"/>
              <a:r>
                <a:rPr lang="en-US" sz="4400" b="1" dirty="0" smtClean="0">
                  <a:solidFill>
                    <a:srgbClr val="0070C0"/>
                  </a:solidFill>
                  <a:sym typeface="Wingdings" panose="05000000000000000000" pitchFamily="2" charset="2"/>
                </a:rPr>
                <a:t>H</a:t>
              </a:r>
              <a:r>
                <a:rPr lang="en-US" sz="3600" b="1" baseline="-25000" dirty="0" smtClean="0">
                  <a:solidFill>
                    <a:srgbClr val="0070C0"/>
                  </a:solidFill>
                  <a:sym typeface="Wingdings" panose="05000000000000000000" pitchFamily="2" charset="2"/>
                </a:rPr>
                <a:t>2</a:t>
              </a:r>
              <a:r>
                <a:rPr lang="en-US" sz="4400" b="1" dirty="0" smtClean="0">
                  <a:solidFill>
                    <a:srgbClr val="0070C0"/>
                  </a:solidFill>
                  <a:sym typeface="Wingdings" panose="05000000000000000000" pitchFamily="2" charset="2"/>
                </a:rPr>
                <a:t>O  </a:t>
              </a:r>
              <a:r>
                <a:rPr lang="en-US" sz="4400" b="1" dirty="0">
                  <a:solidFill>
                    <a:srgbClr val="0070C0"/>
                  </a:solidFill>
                </a:rPr>
                <a:t>2H  +  </a:t>
              </a:r>
              <a:r>
                <a:rPr lang="en-US" sz="4400" b="1" dirty="0" smtClean="0">
                  <a:solidFill>
                    <a:srgbClr val="0070C0"/>
                  </a:solidFill>
                </a:rPr>
                <a:t>O</a:t>
              </a:r>
              <a:endParaRPr lang="en-US" sz="4400" b="1" dirty="0">
                <a:solidFill>
                  <a:srgbClr val="0070C0"/>
                </a:solidFill>
              </a:endParaRPr>
            </a:p>
          </p:txBody>
        </p:sp>
        <p:sp>
          <p:nvSpPr>
            <p:cNvPr id="5" name="Left Brace 4"/>
            <p:cNvSpPr/>
            <p:nvPr/>
          </p:nvSpPr>
          <p:spPr>
            <a:xfrm rot="16200000">
              <a:off x="3080667" y="2140593"/>
              <a:ext cx="418762" cy="105783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6" name="Left Brace 5"/>
            <p:cNvSpPr/>
            <p:nvPr/>
          </p:nvSpPr>
          <p:spPr>
            <a:xfrm rot="16200000">
              <a:off x="5266002" y="1631660"/>
              <a:ext cx="422873" cy="207981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8" name="TextBox 7"/>
            <p:cNvSpPr txBox="1"/>
            <p:nvPr/>
          </p:nvSpPr>
          <p:spPr>
            <a:xfrm>
              <a:off x="2661228" y="3146278"/>
              <a:ext cx="1488141" cy="461665"/>
            </a:xfrm>
            <a:prstGeom prst="rect">
              <a:avLst/>
            </a:prstGeom>
            <a:noFill/>
          </p:spPr>
          <p:txBody>
            <a:bodyPr wrap="square" rtlCol="0">
              <a:spAutoFit/>
            </a:bodyPr>
            <a:lstStyle/>
            <a:p>
              <a:r>
                <a:rPr lang="en-US" sz="2400" dirty="0" smtClean="0"/>
                <a:t>Reactant</a:t>
              </a:r>
              <a:endParaRPr lang="en-US" sz="2400" dirty="0"/>
            </a:p>
          </p:txBody>
        </p:sp>
        <p:sp>
          <p:nvSpPr>
            <p:cNvPr id="9" name="TextBox 8"/>
            <p:cNvSpPr txBox="1"/>
            <p:nvPr/>
          </p:nvSpPr>
          <p:spPr>
            <a:xfrm>
              <a:off x="4733367" y="3171291"/>
              <a:ext cx="1488141" cy="461665"/>
            </a:xfrm>
            <a:prstGeom prst="rect">
              <a:avLst/>
            </a:prstGeom>
            <a:noFill/>
          </p:spPr>
          <p:txBody>
            <a:bodyPr wrap="square" rtlCol="0">
              <a:spAutoFit/>
            </a:bodyPr>
            <a:lstStyle/>
            <a:p>
              <a:r>
                <a:rPr lang="en-US" sz="2400" dirty="0" smtClean="0"/>
                <a:t>Products</a:t>
              </a:r>
              <a:endParaRPr lang="en-US" sz="2400" dirty="0"/>
            </a:p>
          </p:txBody>
        </p:sp>
        <p:sp>
          <p:nvSpPr>
            <p:cNvPr id="16" name="Rectangle 15"/>
            <p:cNvSpPr/>
            <p:nvPr/>
          </p:nvSpPr>
          <p:spPr>
            <a:xfrm>
              <a:off x="2142565" y="1454273"/>
              <a:ext cx="4885764" cy="2409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030506" y="1457400"/>
            <a:ext cx="5082988" cy="2409515"/>
            <a:chOff x="2030506" y="1454273"/>
            <a:chExt cx="5082988" cy="2409515"/>
          </a:xfrm>
        </p:grpSpPr>
        <p:sp>
          <p:nvSpPr>
            <p:cNvPr id="13" name="TextBox 12"/>
            <p:cNvSpPr txBox="1"/>
            <p:nvPr/>
          </p:nvSpPr>
          <p:spPr>
            <a:xfrm>
              <a:off x="2030506" y="1690689"/>
              <a:ext cx="5082988" cy="769441"/>
            </a:xfrm>
            <a:prstGeom prst="rect">
              <a:avLst/>
            </a:prstGeom>
            <a:noFill/>
          </p:spPr>
          <p:txBody>
            <a:bodyPr wrap="square" rtlCol="0">
              <a:spAutoFit/>
            </a:bodyPr>
            <a:lstStyle/>
            <a:p>
              <a:pPr algn="ctr"/>
              <a:r>
                <a:rPr lang="en-US" sz="4400" b="1" dirty="0" smtClean="0">
                  <a:solidFill>
                    <a:srgbClr val="0070C0"/>
                  </a:solidFill>
                </a:rPr>
                <a:t>2H  +  O  </a:t>
              </a:r>
              <a:r>
                <a:rPr lang="en-US" sz="4400" b="1" dirty="0" smtClean="0">
                  <a:solidFill>
                    <a:srgbClr val="0070C0"/>
                  </a:solidFill>
                  <a:sym typeface="Wingdings" panose="05000000000000000000" pitchFamily="2" charset="2"/>
                </a:rPr>
                <a:t>  H</a:t>
              </a:r>
              <a:r>
                <a:rPr lang="en-US" sz="3600" b="1" baseline="-25000" dirty="0" smtClean="0">
                  <a:solidFill>
                    <a:srgbClr val="0070C0"/>
                  </a:solidFill>
                  <a:sym typeface="Wingdings" panose="05000000000000000000" pitchFamily="2" charset="2"/>
                </a:rPr>
                <a:t>2</a:t>
              </a:r>
              <a:r>
                <a:rPr lang="en-US" sz="4400" b="1" dirty="0" smtClean="0">
                  <a:solidFill>
                    <a:srgbClr val="0070C0"/>
                  </a:solidFill>
                  <a:sym typeface="Wingdings" panose="05000000000000000000" pitchFamily="2" charset="2"/>
                </a:rPr>
                <a:t>O</a:t>
              </a:r>
              <a:endParaRPr lang="en-US" sz="4400" b="1" dirty="0">
                <a:solidFill>
                  <a:srgbClr val="0070C0"/>
                </a:solidFill>
              </a:endParaRPr>
            </a:p>
          </p:txBody>
        </p:sp>
        <p:sp>
          <p:nvSpPr>
            <p:cNvPr id="14" name="Left Brace 13"/>
            <p:cNvSpPr/>
            <p:nvPr/>
          </p:nvSpPr>
          <p:spPr>
            <a:xfrm rot="16200000">
              <a:off x="3429002" y="1565559"/>
              <a:ext cx="418760" cy="220790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15" name="Left Brace 14"/>
            <p:cNvSpPr/>
            <p:nvPr/>
          </p:nvSpPr>
          <p:spPr>
            <a:xfrm rot="16200000">
              <a:off x="5732930" y="2098589"/>
              <a:ext cx="418760" cy="115006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17" name="TextBox 16"/>
            <p:cNvSpPr txBox="1"/>
            <p:nvPr/>
          </p:nvSpPr>
          <p:spPr>
            <a:xfrm>
              <a:off x="2894311" y="3146279"/>
              <a:ext cx="1488141" cy="461665"/>
            </a:xfrm>
            <a:prstGeom prst="rect">
              <a:avLst/>
            </a:prstGeom>
            <a:noFill/>
          </p:spPr>
          <p:txBody>
            <a:bodyPr wrap="square" rtlCol="0">
              <a:spAutoFit/>
            </a:bodyPr>
            <a:lstStyle/>
            <a:p>
              <a:r>
                <a:rPr lang="en-US" sz="2400" dirty="0" smtClean="0"/>
                <a:t>Reactants</a:t>
              </a:r>
              <a:endParaRPr lang="en-US" sz="2400" dirty="0"/>
            </a:p>
          </p:txBody>
        </p:sp>
        <p:sp>
          <p:nvSpPr>
            <p:cNvPr id="18" name="TextBox 17"/>
            <p:cNvSpPr txBox="1"/>
            <p:nvPr/>
          </p:nvSpPr>
          <p:spPr>
            <a:xfrm>
              <a:off x="5198239" y="3146279"/>
              <a:ext cx="1488141" cy="461665"/>
            </a:xfrm>
            <a:prstGeom prst="rect">
              <a:avLst/>
            </a:prstGeom>
            <a:noFill/>
          </p:spPr>
          <p:txBody>
            <a:bodyPr wrap="square" rtlCol="0">
              <a:spAutoFit/>
            </a:bodyPr>
            <a:lstStyle/>
            <a:p>
              <a:r>
                <a:rPr lang="en-US" sz="2400" dirty="0" smtClean="0"/>
                <a:t>Product(s)</a:t>
              </a:r>
              <a:endParaRPr lang="en-US" sz="2400" dirty="0"/>
            </a:p>
          </p:txBody>
        </p:sp>
        <p:sp>
          <p:nvSpPr>
            <p:cNvPr id="19" name="Rectangle 18"/>
            <p:cNvSpPr/>
            <p:nvPr/>
          </p:nvSpPr>
          <p:spPr>
            <a:xfrm>
              <a:off x="2142565" y="1454273"/>
              <a:ext cx="4885764" cy="2409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589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Another </a:t>
            </a:r>
            <a:r>
              <a:rPr lang="en-US" dirty="0"/>
              <a:t>C</a:t>
            </a:r>
            <a:r>
              <a:rPr lang="en-US" dirty="0" smtClean="0"/>
              <a:t>hemical Reaction</a:t>
            </a:r>
            <a:endParaRPr lang="en-US" dirty="0"/>
          </a:p>
        </p:txBody>
      </p:sp>
      <p:sp>
        <p:nvSpPr>
          <p:cNvPr id="3" name="Content Placeholder 2"/>
          <p:cNvSpPr>
            <a:spLocks noGrp="1"/>
          </p:cNvSpPr>
          <p:nvPr>
            <p:ph idx="1"/>
          </p:nvPr>
        </p:nvSpPr>
        <p:spPr>
          <a:xfrm>
            <a:off x="628650" y="1810871"/>
            <a:ext cx="7886700" cy="4652682"/>
          </a:xfrm>
        </p:spPr>
        <p:txBody>
          <a:bodyPr>
            <a:normAutofit fontScale="92500" lnSpcReduction="20000"/>
          </a:bodyPr>
          <a:lstStyle/>
          <a:p>
            <a:pPr marL="0" indent="0" algn="ctr">
              <a:buNone/>
            </a:pPr>
            <a:r>
              <a:rPr lang="en-US" sz="2400" dirty="0"/>
              <a:t>t</a:t>
            </a:r>
            <a:r>
              <a:rPr lang="en-US" sz="2400" dirty="0" smtClean="0"/>
              <a:t>he breakdown of hydrogen peroxide into water and oxygen</a:t>
            </a:r>
          </a:p>
          <a:p>
            <a:pPr marL="0" indent="0" algn="ctr">
              <a:buNone/>
            </a:pPr>
            <a:endParaRPr lang="en-US" sz="4000" dirty="0">
              <a:solidFill>
                <a:srgbClr val="0070C0"/>
              </a:solidFill>
            </a:endParaRPr>
          </a:p>
          <a:p>
            <a:pPr marL="0" indent="0" algn="ctr">
              <a:buNone/>
            </a:pPr>
            <a:r>
              <a:rPr lang="en-US" sz="4000" dirty="0" smtClean="0">
                <a:solidFill>
                  <a:srgbClr val="0070C0"/>
                </a:solidFill>
              </a:rPr>
              <a:t>2H</a:t>
            </a:r>
            <a:r>
              <a:rPr lang="en-US" sz="4000" baseline="-25000" dirty="0" smtClean="0">
                <a:solidFill>
                  <a:srgbClr val="0070C0"/>
                </a:solidFill>
              </a:rPr>
              <a:t>2</a:t>
            </a:r>
            <a:r>
              <a:rPr lang="en-US" sz="4000" dirty="0" smtClean="0">
                <a:solidFill>
                  <a:srgbClr val="0070C0"/>
                </a:solidFill>
              </a:rPr>
              <a:t>O</a:t>
            </a:r>
            <a:r>
              <a:rPr lang="en-US" sz="4000" baseline="-25000" dirty="0" smtClean="0">
                <a:solidFill>
                  <a:srgbClr val="0070C0"/>
                </a:solidFill>
              </a:rPr>
              <a:t>2</a:t>
            </a:r>
            <a:r>
              <a:rPr lang="en-US" sz="4000" dirty="0" smtClean="0">
                <a:solidFill>
                  <a:srgbClr val="0070C0"/>
                </a:solidFill>
              </a:rPr>
              <a:t>  </a:t>
            </a:r>
            <a:r>
              <a:rPr lang="en-US" sz="4000" dirty="0" smtClean="0">
                <a:solidFill>
                  <a:srgbClr val="0070C0"/>
                </a:solidFill>
                <a:sym typeface="Wingdings" panose="05000000000000000000" pitchFamily="2" charset="2"/>
              </a:rPr>
              <a:t>  2H</a:t>
            </a:r>
            <a:r>
              <a:rPr lang="en-US" sz="4000" baseline="-25000" dirty="0" smtClean="0">
                <a:solidFill>
                  <a:srgbClr val="0070C0"/>
                </a:solidFill>
                <a:sym typeface="Wingdings" panose="05000000000000000000" pitchFamily="2" charset="2"/>
              </a:rPr>
              <a:t>2</a:t>
            </a:r>
            <a:r>
              <a:rPr lang="en-US" sz="4000" dirty="0" smtClean="0">
                <a:solidFill>
                  <a:srgbClr val="0070C0"/>
                </a:solidFill>
                <a:sym typeface="Wingdings" panose="05000000000000000000" pitchFamily="2" charset="2"/>
              </a:rPr>
              <a:t>O  +  O</a:t>
            </a:r>
            <a:r>
              <a:rPr lang="en-US" sz="4000" baseline="-25000" dirty="0" smtClean="0">
                <a:solidFill>
                  <a:srgbClr val="0070C0"/>
                </a:solidFill>
                <a:sym typeface="Wingdings" panose="05000000000000000000" pitchFamily="2" charset="2"/>
              </a:rPr>
              <a:t>2</a:t>
            </a:r>
            <a:endParaRPr lang="en-US" sz="4000" baseline="-25000" dirty="0">
              <a:solidFill>
                <a:srgbClr val="0070C0"/>
              </a:solidFill>
              <a:sym typeface="Wingdings" panose="05000000000000000000" pitchFamily="2" charset="2"/>
            </a:endParaRPr>
          </a:p>
          <a:p>
            <a:pPr marL="0" indent="0" algn="ctr">
              <a:buNone/>
            </a:pPr>
            <a:endParaRPr lang="en-US" sz="4000" baseline="-25000" dirty="0" smtClean="0">
              <a:sym typeface="Wingdings" panose="05000000000000000000" pitchFamily="2" charset="2"/>
            </a:endParaRPr>
          </a:p>
          <a:p>
            <a:pPr marL="0" indent="0" algn="ctr">
              <a:buNone/>
            </a:pPr>
            <a:endParaRPr lang="en-US" sz="4000" baseline="-25000" dirty="0">
              <a:sym typeface="Wingdings" panose="05000000000000000000" pitchFamily="2" charset="2"/>
            </a:endParaRPr>
          </a:p>
          <a:p>
            <a:pPr marL="0" indent="0" algn="ctr">
              <a:buNone/>
            </a:pPr>
            <a:r>
              <a:rPr lang="en-US" sz="4000" baseline="-25000" dirty="0" smtClean="0">
                <a:sym typeface="Wingdings" panose="05000000000000000000" pitchFamily="2" charset="2"/>
              </a:rPr>
              <a:t>compounds            an element</a:t>
            </a:r>
          </a:p>
          <a:p>
            <a:pPr marL="0" indent="0" algn="ctr">
              <a:buNone/>
            </a:pPr>
            <a:endParaRPr lang="en-US" sz="4000" baseline="-25000" dirty="0">
              <a:sym typeface="Wingdings" panose="05000000000000000000" pitchFamily="2" charset="2"/>
            </a:endParaRPr>
          </a:p>
          <a:p>
            <a:pPr marL="0" indent="0">
              <a:buNone/>
            </a:pPr>
            <a:endParaRPr lang="en-US" sz="3900" i="1" baseline="-25000" dirty="0" smtClean="0">
              <a:sym typeface="Wingdings" panose="05000000000000000000" pitchFamily="2" charset="2"/>
            </a:endParaRPr>
          </a:p>
          <a:p>
            <a:pPr marL="0" indent="0">
              <a:buNone/>
            </a:pPr>
            <a:r>
              <a:rPr lang="en-US" sz="3900" i="1" baseline="-25000" dirty="0" smtClean="0">
                <a:sym typeface="Wingdings" panose="05000000000000000000" pitchFamily="2" charset="2"/>
              </a:rPr>
              <a:t>Note that the oxygen product consists of two atoms of oxygen. It can be called “molecular oxygen”. Although it is a molecule made of 2 atoms, it contains only 1 element, so it is not a “compound”.</a:t>
            </a:r>
            <a:endParaRPr lang="en-US" sz="3600" i="1" baseline="-25000" dirty="0"/>
          </a:p>
        </p:txBody>
      </p:sp>
      <p:cxnSp>
        <p:nvCxnSpPr>
          <p:cNvPr id="5" name="Straight Arrow Connector 4"/>
          <p:cNvCxnSpPr/>
          <p:nvPr/>
        </p:nvCxnSpPr>
        <p:spPr>
          <a:xfrm flipH="1" flipV="1">
            <a:off x="3083860" y="3505200"/>
            <a:ext cx="107575" cy="5558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399584" y="3352798"/>
            <a:ext cx="1423428" cy="7082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962369" y="3352798"/>
            <a:ext cx="349623" cy="7082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275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Equilibrium</a:t>
            </a:r>
            <a:endParaRPr lang="en-US" dirty="0"/>
          </a:p>
        </p:txBody>
      </p:sp>
      <p:sp>
        <p:nvSpPr>
          <p:cNvPr id="3" name="Content Placeholder 2"/>
          <p:cNvSpPr>
            <a:spLocks noGrp="1"/>
          </p:cNvSpPr>
          <p:nvPr>
            <p:ph idx="1"/>
          </p:nvPr>
        </p:nvSpPr>
        <p:spPr>
          <a:xfrm>
            <a:off x="482885" y="1825625"/>
            <a:ext cx="8209052" cy="4351338"/>
          </a:xfrm>
        </p:spPr>
        <p:txBody>
          <a:bodyPr/>
          <a:lstStyle/>
          <a:p>
            <a:pPr marL="0" indent="0">
              <a:buNone/>
            </a:pPr>
            <a:r>
              <a:rPr lang="en-US" dirty="0" smtClean="0"/>
              <a:t>Reversible reactions proceed in one direction or the other toward </a:t>
            </a:r>
            <a:r>
              <a:rPr lang="en-US" i="1" dirty="0" smtClean="0"/>
              <a:t>equilibrium </a:t>
            </a:r>
            <a:r>
              <a:rPr lang="en-US" sz="2000" dirty="0" smtClean="0"/>
              <a:t>(based on “the law of mass action”)</a:t>
            </a:r>
            <a:r>
              <a:rPr lang="en-US" dirty="0" smtClean="0"/>
              <a:t>.</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print"/>
          <a:stretch>
            <a:fillRect/>
          </a:stretch>
        </p:blipFill>
        <p:spPr>
          <a:xfrm>
            <a:off x="2592092" y="2844707"/>
            <a:ext cx="3959816" cy="741247"/>
          </a:xfrm>
          <a:prstGeom prst="rect">
            <a:avLst/>
          </a:prstGeom>
        </p:spPr>
      </p:pic>
      <p:grpSp>
        <p:nvGrpSpPr>
          <p:cNvPr id="7" name="Group 6"/>
          <p:cNvGrpSpPr/>
          <p:nvPr/>
        </p:nvGrpSpPr>
        <p:grpSpPr>
          <a:xfrm>
            <a:off x="628650" y="3943316"/>
            <a:ext cx="7693417" cy="2187401"/>
            <a:chOff x="628650" y="3943316"/>
            <a:chExt cx="7693417" cy="2187401"/>
          </a:xfrm>
        </p:grpSpPr>
        <p:pic>
          <p:nvPicPr>
            <p:cNvPr id="5" name="Picture 4"/>
            <p:cNvPicPr>
              <a:picLocks noChangeAspect="1"/>
            </p:cNvPicPr>
            <p:nvPr/>
          </p:nvPicPr>
          <p:blipFill>
            <a:blip r:embed="rId4" cstate="print"/>
            <a:stretch>
              <a:fillRect/>
            </a:stretch>
          </p:blipFill>
          <p:spPr>
            <a:xfrm>
              <a:off x="1092924" y="5276573"/>
              <a:ext cx="6958151" cy="854144"/>
            </a:xfrm>
            <a:prstGeom prst="rect">
              <a:avLst/>
            </a:prstGeom>
          </p:spPr>
        </p:pic>
        <p:sp>
          <p:nvSpPr>
            <p:cNvPr id="6" name="TextBox 5"/>
            <p:cNvSpPr txBox="1"/>
            <p:nvPr/>
          </p:nvSpPr>
          <p:spPr>
            <a:xfrm>
              <a:off x="628650" y="3943316"/>
              <a:ext cx="7693417" cy="1015663"/>
            </a:xfrm>
            <a:prstGeom prst="rect">
              <a:avLst/>
            </a:prstGeom>
            <a:noFill/>
          </p:spPr>
          <p:txBody>
            <a:bodyPr wrap="square" rtlCol="0">
              <a:spAutoFit/>
            </a:bodyPr>
            <a:lstStyle/>
            <a:p>
              <a:pPr algn="just"/>
              <a:r>
                <a:rPr lang="en-US" sz="2000" dirty="0" smtClean="0"/>
                <a:t>In human blood, excess hydrogen ions bind with bicarbonate to form carbonic acid. Adding carbonic acid to the system would drive the reaction toward the left. Loss of carbonic acid would drive it to the right</a:t>
              </a:r>
              <a:r>
                <a:rPr lang="en-US" dirty="0" smtClean="0"/>
                <a:t>.</a:t>
              </a:r>
              <a:endParaRPr lang="en-US" dirty="0"/>
            </a:p>
          </p:txBody>
        </p:sp>
      </p:grpSp>
    </p:spTree>
    <p:extLst>
      <p:ext uri="{BB962C8B-B14F-4D97-AF65-F5344CB8AC3E}">
        <p14:creationId xmlns:p14="http://schemas.microsoft.com/office/powerpoint/2010/main" val="38156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Electrons Help Atoms Bond Together</a:t>
            </a:r>
            <a:endParaRPr lang="en-US" sz="4000" dirty="0"/>
          </a:p>
        </p:txBody>
      </p:sp>
      <p:sp>
        <p:nvSpPr>
          <p:cNvPr id="3" name="Content Placeholder 2"/>
          <p:cNvSpPr>
            <a:spLocks noGrp="1"/>
          </p:cNvSpPr>
          <p:nvPr>
            <p:ph idx="1"/>
          </p:nvPr>
        </p:nvSpPr>
        <p:spPr>
          <a:xfrm>
            <a:off x="628650" y="1825625"/>
            <a:ext cx="8022190" cy="4351338"/>
          </a:xfrm>
        </p:spPr>
        <p:txBody>
          <a:bodyPr>
            <a:normAutofit fontScale="85000" lnSpcReduction="20000"/>
          </a:bodyPr>
          <a:lstStyle/>
          <a:p>
            <a:r>
              <a:rPr lang="en-US" b="1" dirty="0" smtClean="0">
                <a:solidFill>
                  <a:srgbClr val="FF0000"/>
                </a:solidFill>
              </a:rPr>
              <a:t>Covalent</a:t>
            </a:r>
            <a:r>
              <a:rPr lang="en-US" dirty="0" smtClean="0">
                <a:solidFill>
                  <a:srgbClr val="FF0000"/>
                </a:solidFill>
              </a:rPr>
              <a:t> </a:t>
            </a:r>
            <a:r>
              <a:rPr lang="en-US" b="1" dirty="0" smtClean="0">
                <a:solidFill>
                  <a:srgbClr val="FF0000"/>
                </a:solidFill>
              </a:rPr>
              <a:t>bonds</a:t>
            </a:r>
            <a:r>
              <a:rPr lang="en-US" dirty="0" smtClean="0">
                <a:solidFill>
                  <a:srgbClr val="FF0000"/>
                </a:solidFill>
              </a:rPr>
              <a:t> </a:t>
            </a:r>
            <a:r>
              <a:rPr lang="en-US" dirty="0" smtClean="0"/>
              <a:t>have </a:t>
            </a:r>
            <a:r>
              <a:rPr lang="en-US" i="1" dirty="0" smtClean="0"/>
              <a:t>shared</a:t>
            </a:r>
            <a:r>
              <a:rPr lang="en-US" dirty="0" smtClean="0"/>
              <a:t> </a:t>
            </a:r>
            <a:r>
              <a:rPr lang="en-US" i="1" dirty="0" smtClean="0"/>
              <a:t>electrons</a:t>
            </a:r>
            <a:r>
              <a:rPr lang="en-US" dirty="0" smtClean="0"/>
              <a:t>.</a:t>
            </a:r>
          </a:p>
          <a:p>
            <a:pPr lvl="1"/>
            <a:r>
              <a:rPr lang="en-US" dirty="0" smtClean="0"/>
              <a:t>They hold atoms together very strongly</a:t>
            </a:r>
          </a:p>
          <a:p>
            <a:endParaRPr lang="en-US" dirty="0" smtClean="0"/>
          </a:p>
          <a:p>
            <a:r>
              <a:rPr lang="en-US" b="1" dirty="0" smtClean="0">
                <a:solidFill>
                  <a:srgbClr val="FF0000"/>
                </a:solidFill>
              </a:rPr>
              <a:t>Ionic</a:t>
            </a:r>
            <a:r>
              <a:rPr lang="en-US" dirty="0" smtClean="0">
                <a:solidFill>
                  <a:srgbClr val="FF0000"/>
                </a:solidFill>
              </a:rPr>
              <a:t> </a:t>
            </a:r>
            <a:r>
              <a:rPr lang="en-US" b="1" dirty="0" smtClean="0">
                <a:solidFill>
                  <a:srgbClr val="FF0000"/>
                </a:solidFill>
              </a:rPr>
              <a:t>bonds</a:t>
            </a:r>
            <a:r>
              <a:rPr lang="en-US" dirty="0" smtClean="0">
                <a:solidFill>
                  <a:srgbClr val="FF0000"/>
                </a:solidFill>
              </a:rPr>
              <a:t> </a:t>
            </a:r>
            <a:r>
              <a:rPr lang="en-US" dirty="0" smtClean="0"/>
              <a:t>have </a:t>
            </a:r>
            <a:r>
              <a:rPr lang="en-US" i="1" dirty="0" smtClean="0"/>
              <a:t>transferred</a:t>
            </a:r>
            <a:r>
              <a:rPr lang="en-US" dirty="0" smtClean="0"/>
              <a:t> </a:t>
            </a:r>
            <a:r>
              <a:rPr lang="en-US" i="1" dirty="0" smtClean="0"/>
              <a:t>electrons</a:t>
            </a:r>
            <a:r>
              <a:rPr lang="en-US" dirty="0" smtClean="0"/>
              <a:t>.</a:t>
            </a:r>
          </a:p>
          <a:p>
            <a:pPr lvl="1"/>
            <a:r>
              <a:rPr lang="en-US" dirty="0" smtClean="0"/>
              <a:t>One atom loses and another atom gains the electron</a:t>
            </a:r>
          </a:p>
          <a:p>
            <a:pPr lvl="1"/>
            <a:r>
              <a:rPr lang="en-US" dirty="0" smtClean="0"/>
              <a:t>Their strength varies depending on conditions</a:t>
            </a:r>
          </a:p>
          <a:p>
            <a:pPr marL="0" indent="0">
              <a:buNone/>
            </a:pPr>
            <a:endParaRPr lang="en-US" dirty="0" smtClean="0"/>
          </a:p>
          <a:p>
            <a:r>
              <a:rPr lang="en-US" b="1" dirty="0" smtClean="0">
                <a:solidFill>
                  <a:srgbClr val="FF0000"/>
                </a:solidFill>
              </a:rPr>
              <a:t>Hydrogen</a:t>
            </a:r>
            <a:r>
              <a:rPr lang="en-US" dirty="0" smtClean="0">
                <a:solidFill>
                  <a:srgbClr val="FF0000"/>
                </a:solidFill>
              </a:rPr>
              <a:t> </a:t>
            </a:r>
            <a:r>
              <a:rPr lang="en-US" b="1" dirty="0" smtClean="0">
                <a:solidFill>
                  <a:srgbClr val="FF0000"/>
                </a:solidFill>
              </a:rPr>
              <a:t>bonds</a:t>
            </a:r>
            <a:r>
              <a:rPr lang="en-US" dirty="0" smtClean="0">
                <a:solidFill>
                  <a:srgbClr val="FF0000"/>
                </a:solidFill>
              </a:rPr>
              <a:t> </a:t>
            </a:r>
            <a:r>
              <a:rPr lang="en-US" dirty="0" smtClean="0"/>
              <a:t>have ???</a:t>
            </a:r>
          </a:p>
          <a:p>
            <a:pPr lvl="1"/>
            <a:r>
              <a:rPr lang="en-US" dirty="0"/>
              <a:t>These bonds are weak, but often occur in great numbers</a:t>
            </a:r>
            <a:endParaRPr lang="en-US" i="1" dirty="0" smtClean="0"/>
          </a:p>
          <a:p>
            <a:pPr lvl="1"/>
            <a:r>
              <a:rPr lang="en-US" i="1" dirty="0" smtClean="0"/>
              <a:t>Note: These bonds are </a:t>
            </a:r>
            <a:r>
              <a:rPr lang="en-US" i="1" u="sng" dirty="0" smtClean="0"/>
              <a:t>not</a:t>
            </a:r>
            <a:r>
              <a:rPr lang="en-US" i="1" dirty="0" smtClean="0"/>
              <a:t> bonds that bind 2 hydrogen atoms together! </a:t>
            </a:r>
            <a:r>
              <a:rPr lang="en-US" sz="2000" i="1" dirty="0" smtClean="0"/>
              <a:t>(We will see about this later.)</a:t>
            </a:r>
          </a:p>
          <a:p>
            <a:endParaRPr lang="en-US" dirty="0"/>
          </a:p>
        </p:txBody>
      </p:sp>
    </p:spTree>
    <p:extLst>
      <p:ext uri="{BB962C8B-B14F-4D97-AF65-F5344CB8AC3E}">
        <p14:creationId xmlns:p14="http://schemas.microsoft.com/office/powerpoint/2010/main" val="2774013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4124EB0F-575E-4F6E-9B40-04B88DB3C32C}" type="slidenum">
              <a:rPr lang="en-US" altLang="en-US" sz="1400"/>
              <a:pPr algn="r" eaLnBrk="1" hangingPunct="1">
                <a:spcBef>
                  <a:spcPct val="0"/>
                </a:spcBef>
                <a:buClrTx/>
                <a:buFontTx/>
                <a:buNone/>
              </a:pPr>
              <a:t>29</a:t>
            </a:fld>
            <a:endParaRPr lang="en-US" altLang="en-US" sz="1400"/>
          </a:p>
        </p:txBody>
      </p:sp>
      <p:sp>
        <p:nvSpPr>
          <p:cNvPr id="49155" name="Text Box 2"/>
          <p:cNvSpPr txBox="1">
            <a:spLocks noChangeArrowheads="1"/>
          </p:cNvSpPr>
          <p:nvPr/>
        </p:nvSpPr>
        <p:spPr bwMode="auto">
          <a:xfrm>
            <a:off x="3048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b="1" dirty="0">
                <a:solidFill>
                  <a:srgbClr val="FF0000"/>
                </a:solidFill>
                <a:latin typeface="+mj-lt"/>
              </a:rPr>
              <a:t>Covalent bonds</a:t>
            </a:r>
          </a:p>
        </p:txBody>
      </p:sp>
      <p:sp>
        <p:nvSpPr>
          <p:cNvPr id="49156" name="Text Box 3"/>
          <p:cNvSpPr txBox="1">
            <a:spLocks noChangeArrowheads="1"/>
          </p:cNvSpPr>
          <p:nvPr/>
        </p:nvSpPr>
        <p:spPr bwMode="auto">
          <a:xfrm>
            <a:off x="304800" y="121920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eaLnBrk="1" hangingPunct="1">
              <a:buFont typeface="Arial" panose="020B0604020202020204" pitchFamily="34" charset="0"/>
              <a:buChar char="•"/>
            </a:pPr>
            <a:r>
              <a:rPr lang="en-US" altLang="en-US" sz="2800"/>
              <a:t>Form when atoms </a:t>
            </a:r>
            <a:r>
              <a:rPr lang="en-US" altLang="en-US" sz="2800" b="1" i="1">
                <a:solidFill>
                  <a:srgbClr val="C00000"/>
                </a:solidFill>
              </a:rPr>
              <a:t>share</a:t>
            </a:r>
            <a:r>
              <a:rPr lang="en-US" altLang="en-US" sz="2800"/>
              <a:t> 2 or more valence electrons</a:t>
            </a:r>
          </a:p>
        </p:txBody>
      </p:sp>
      <p:pic>
        <p:nvPicPr>
          <p:cNvPr id="32773" name="Picture 6" descr="http://cnx.org/content/m47181/latest/Figure_02_01_08.jpg"/>
          <p:cNvPicPr>
            <a:picLocks noChangeAspect="1" noChangeArrowheads="1"/>
          </p:cNvPicPr>
          <p:nvPr/>
        </p:nvPicPr>
        <p:blipFill>
          <a:blip r:embed="rId3"/>
          <a:srcRect/>
          <a:stretch>
            <a:fillRect/>
          </a:stretch>
        </p:blipFill>
        <p:spPr bwMode="auto">
          <a:xfrm>
            <a:off x="838200" y="2454275"/>
            <a:ext cx="7010400" cy="3338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1"/>
          <p:cNvSpPr>
            <a:spLocks noChangeArrowheads="1"/>
          </p:cNvSpPr>
          <p:nvPr/>
        </p:nvSpPr>
        <p:spPr bwMode="auto">
          <a:xfrm>
            <a:off x="2578100" y="6410325"/>
            <a:ext cx="391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en-US" altLang="en-US">
                <a:solidFill>
                  <a:schemeClr val="tx1"/>
                </a:solidFill>
              </a:rPr>
              <a:t>http://cnx.org/content/m47181/latest/</a:t>
            </a:r>
          </a:p>
        </p:txBody>
      </p:sp>
      <p:sp>
        <p:nvSpPr>
          <p:cNvPr id="49159" name="Oval 1"/>
          <p:cNvSpPr>
            <a:spLocks noChangeArrowheads="1"/>
          </p:cNvSpPr>
          <p:nvPr/>
        </p:nvSpPr>
        <p:spPr bwMode="auto">
          <a:xfrm>
            <a:off x="2501900" y="2914650"/>
            <a:ext cx="927100" cy="838200"/>
          </a:xfrm>
          <a:prstGeom prst="ellipse">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49160" name="Oval 3"/>
          <p:cNvSpPr>
            <a:spLocks noChangeArrowheads="1"/>
          </p:cNvSpPr>
          <p:nvPr/>
        </p:nvSpPr>
        <p:spPr bwMode="auto">
          <a:xfrm>
            <a:off x="2784475" y="2871788"/>
            <a:ext cx="152400" cy="122237"/>
          </a:xfrm>
          <a:prstGeom prst="ellipse">
            <a:avLst/>
          </a:prstGeom>
          <a:solidFill>
            <a:srgbClr val="C0000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49161" name="Oval 9"/>
          <p:cNvSpPr>
            <a:spLocks noChangeArrowheads="1"/>
          </p:cNvSpPr>
          <p:nvPr/>
        </p:nvSpPr>
        <p:spPr bwMode="auto">
          <a:xfrm>
            <a:off x="2971800" y="2871788"/>
            <a:ext cx="152400" cy="122237"/>
          </a:xfrm>
          <a:prstGeom prst="ellipse">
            <a:avLst/>
          </a:prstGeom>
          <a:solidFill>
            <a:srgbClr val="C0000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49162" name="Oval 10"/>
          <p:cNvSpPr>
            <a:spLocks noChangeArrowheads="1"/>
          </p:cNvSpPr>
          <p:nvPr/>
        </p:nvSpPr>
        <p:spPr bwMode="auto">
          <a:xfrm>
            <a:off x="6518275" y="2905125"/>
            <a:ext cx="927100" cy="838200"/>
          </a:xfrm>
          <a:prstGeom prst="ellipse">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49163" name="Oval 11"/>
          <p:cNvSpPr>
            <a:spLocks noChangeArrowheads="1"/>
          </p:cNvSpPr>
          <p:nvPr/>
        </p:nvSpPr>
        <p:spPr bwMode="auto">
          <a:xfrm>
            <a:off x="6799263" y="2862263"/>
            <a:ext cx="152400" cy="122237"/>
          </a:xfrm>
          <a:prstGeom prst="ellipse">
            <a:avLst/>
          </a:prstGeom>
          <a:solidFill>
            <a:srgbClr val="C0000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49164" name="Oval 12"/>
          <p:cNvSpPr>
            <a:spLocks noChangeArrowheads="1"/>
          </p:cNvSpPr>
          <p:nvPr/>
        </p:nvSpPr>
        <p:spPr bwMode="auto">
          <a:xfrm>
            <a:off x="6988175" y="2862263"/>
            <a:ext cx="152400" cy="122237"/>
          </a:xfrm>
          <a:prstGeom prst="ellipse">
            <a:avLst/>
          </a:prstGeom>
          <a:solidFill>
            <a:srgbClr val="C00000"/>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en-US" altLang="en-US">
              <a:ea typeface="ＭＳ Ｐゴシック" panose="020B0600070205080204" pitchFamily="34" charset="-128"/>
            </a:endParaRPr>
          </a:p>
        </p:txBody>
      </p:sp>
      <p:sp>
        <p:nvSpPr>
          <p:cNvPr id="13" name="TextBox 12"/>
          <p:cNvSpPr txBox="1"/>
          <p:nvPr/>
        </p:nvSpPr>
        <p:spPr>
          <a:xfrm>
            <a:off x="5364339" y="4359314"/>
            <a:ext cx="886679" cy="461665"/>
          </a:xfrm>
          <a:prstGeom prst="rect">
            <a:avLst/>
          </a:prstGeom>
          <a:noFill/>
        </p:spPr>
        <p:txBody>
          <a:bodyPr wrap="square" rtlCol="0">
            <a:spAutoFit/>
          </a:bodyPr>
          <a:lstStyle/>
          <a:p>
            <a:r>
              <a:rPr lang="en-US" sz="2400" dirty="0" smtClean="0"/>
              <a:t>H</a:t>
            </a:r>
            <a:r>
              <a:rPr lang="en-US" sz="2400" baseline="-25000" dirty="0" smtClean="0"/>
              <a:t>2</a:t>
            </a:r>
            <a:r>
              <a:rPr lang="en-US" sz="2400" dirty="0" smtClean="0"/>
              <a:t>O</a:t>
            </a:r>
            <a:endParaRPr lang="en-US" sz="2400" dirty="0"/>
          </a:p>
        </p:txBody>
      </p:sp>
    </p:spTree>
    <p:extLst>
      <p:ext uri="{BB962C8B-B14F-4D97-AF65-F5344CB8AC3E}">
        <p14:creationId xmlns:p14="http://schemas.microsoft.com/office/powerpoint/2010/main" val="269717319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2356"/>
          </a:xfrm>
        </p:spPr>
        <p:txBody>
          <a:bodyPr>
            <a:normAutofit/>
          </a:bodyPr>
          <a:lstStyle/>
          <a:p>
            <a:pPr algn="ctr"/>
            <a:r>
              <a:rPr lang="en-US" dirty="0" smtClean="0"/>
              <a:t>Atoms Exist in Different Types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4336" y="1329633"/>
            <a:ext cx="6815328" cy="3675888"/>
          </a:xfrm>
          <a:prstGeom prst="rect">
            <a:avLst/>
          </a:prstGeom>
        </p:spPr>
      </p:pic>
      <p:sp>
        <p:nvSpPr>
          <p:cNvPr id="5" name="Title 1"/>
          <p:cNvSpPr txBox="1">
            <a:spLocks/>
          </p:cNvSpPr>
          <p:nvPr/>
        </p:nvSpPr>
        <p:spPr>
          <a:xfrm>
            <a:off x="251012" y="5142137"/>
            <a:ext cx="8615082" cy="158448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Arial" pitchFamily="34" charset="0"/>
              <a:buChar char="•"/>
            </a:pPr>
            <a:r>
              <a:rPr lang="en-US" sz="2800" dirty="0" smtClean="0"/>
              <a:t>Each atom type represents an </a:t>
            </a:r>
            <a:r>
              <a:rPr lang="en-US" sz="2800" b="1" dirty="0" smtClean="0">
                <a:solidFill>
                  <a:srgbClr val="FF0000"/>
                </a:solidFill>
              </a:rPr>
              <a:t>element</a:t>
            </a:r>
            <a:endParaRPr lang="en-US" sz="2800" b="1" dirty="0" smtClean="0"/>
          </a:p>
          <a:p>
            <a:pPr>
              <a:buFont typeface="Arial" pitchFamily="34" charset="0"/>
              <a:buChar char="•"/>
            </a:pPr>
            <a:r>
              <a:rPr lang="en-US" sz="2800" dirty="0" smtClean="0"/>
              <a:t>Atoms of the 4 most common elements in living things are shown here (</a:t>
            </a:r>
            <a:r>
              <a:rPr lang="en-US" sz="2800" dirty="0" smtClean="0">
                <a:solidFill>
                  <a:srgbClr val="FF0000"/>
                </a:solidFill>
              </a:rPr>
              <a:t>carbon, oxygen, nitrogen, hydrogen</a:t>
            </a:r>
            <a:r>
              <a:rPr lang="en-US" sz="2800" dirty="0" smtClean="0"/>
              <a:t>) </a:t>
            </a:r>
          </a:p>
          <a:p>
            <a:pPr>
              <a:buFont typeface="Arial" pitchFamily="34" charset="0"/>
              <a:buChar char="•"/>
            </a:pPr>
            <a:r>
              <a:rPr lang="en-US" sz="2800" dirty="0" smtClean="0"/>
              <a:t>Their atoms are part of a large </a:t>
            </a:r>
            <a:r>
              <a:rPr lang="en-US" sz="2800" b="1" dirty="0" smtClean="0">
                <a:solidFill>
                  <a:srgbClr val="FF0000"/>
                </a:solidFill>
              </a:rPr>
              <a:t>molecule</a:t>
            </a:r>
            <a:endParaRPr lang="en-US" sz="2800" b="1" dirty="0"/>
          </a:p>
        </p:txBody>
      </p:sp>
      <p:cxnSp>
        <p:nvCxnSpPr>
          <p:cNvPr id="7" name="Straight Arrow Connector 6"/>
          <p:cNvCxnSpPr/>
          <p:nvPr/>
        </p:nvCxnSpPr>
        <p:spPr>
          <a:xfrm>
            <a:off x="1164336" y="1944300"/>
            <a:ext cx="1776088" cy="60167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9624" y="1703294"/>
            <a:ext cx="923363" cy="369332"/>
          </a:xfrm>
          <a:prstGeom prst="rect">
            <a:avLst/>
          </a:prstGeom>
          <a:noFill/>
        </p:spPr>
        <p:txBody>
          <a:bodyPr wrap="square" rtlCol="0">
            <a:spAutoFit/>
          </a:bodyPr>
          <a:lstStyle/>
          <a:p>
            <a:r>
              <a:rPr lang="en-US" dirty="0" smtClean="0"/>
              <a:t>carbon</a:t>
            </a:r>
            <a:endParaRPr lang="en-US" dirty="0"/>
          </a:p>
        </p:txBody>
      </p:sp>
      <p:sp>
        <p:nvSpPr>
          <p:cNvPr id="11" name="TextBox 10"/>
          <p:cNvSpPr txBox="1"/>
          <p:nvPr/>
        </p:nvSpPr>
        <p:spPr>
          <a:xfrm>
            <a:off x="348548" y="3965902"/>
            <a:ext cx="923363" cy="369332"/>
          </a:xfrm>
          <a:prstGeom prst="rect">
            <a:avLst/>
          </a:prstGeom>
          <a:noFill/>
        </p:spPr>
        <p:txBody>
          <a:bodyPr wrap="square" rtlCol="0">
            <a:spAutoFit/>
          </a:bodyPr>
          <a:lstStyle/>
          <a:p>
            <a:r>
              <a:rPr lang="en-US" dirty="0" smtClean="0"/>
              <a:t>oxygen</a:t>
            </a:r>
            <a:endParaRPr lang="en-US" dirty="0"/>
          </a:p>
        </p:txBody>
      </p:sp>
      <p:sp>
        <p:nvSpPr>
          <p:cNvPr id="12" name="TextBox 11"/>
          <p:cNvSpPr txBox="1"/>
          <p:nvPr/>
        </p:nvSpPr>
        <p:spPr>
          <a:xfrm>
            <a:off x="7933182" y="2798245"/>
            <a:ext cx="1164336" cy="369332"/>
          </a:xfrm>
          <a:prstGeom prst="rect">
            <a:avLst/>
          </a:prstGeom>
          <a:noFill/>
        </p:spPr>
        <p:txBody>
          <a:bodyPr wrap="square" rtlCol="0">
            <a:spAutoFit/>
          </a:bodyPr>
          <a:lstStyle/>
          <a:p>
            <a:r>
              <a:rPr lang="en-US" dirty="0" smtClean="0"/>
              <a:t>hydrogen</a:t>
            </a:r>
            <a:endParaRPr lang="en-US" dirty="0"/>
          </a:p>
        </p:txBody>
      </p:sp>
      <p:sp>
        <p:nvSpPr>
          <p:cNvPr id="13" name="TextBox 12"/>
          <p:cNvSpPr txBox="1"/>
          <p:nvPr/>
        </p:nvSpPr>
        <p:spPr>
          <a:xfrm>
            <a:off x="7979664" y="1703294"/>
            <a:ext cx="976077" cy="369332"/>
          </a:xfrm>
          <a:prstGeom prst="rect">
            <a:avLst/>
          </a:prstGeom>
          <a:noFill/>
        </p:spPr>
        <p:txBody>
          <a:bodyPr wrap="square" rtlCol="0">
            <a:spAutoFit/>
          </a:bodyPr>
          <a:lstStyle/>
          <a:p>
            <a:r>
              <a:rPr lang="en-US" dirty="0" smtClean="0"/>
              <a:t>nitrogen</a:t>
            </a:r>
            <a:endParaRPr lang="en-US" dirty="0"/>
          </a:p>
        </p:txBody>
      </p:sp>
      <p:cxnSp>
        <p:nvCxnSpPr>
          <p:cNvPr id="14" name="Straight Arrow Connector 13"/>
          <p:cNvCxnSpPr>
            <a:stCxn id="12" idx="1"/>
          </p:cNvCxnSpPr>
          <p:nvPr/>
        </p:nvCxnSpPr>
        <p:spPr>
          <a:xfrm flipH="1">
            <a:off x="6831106" y="2982911"/>
            <a:ext cx="1102076"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979459" y="1801906"/>
            <a:ext cx="2000206" cy="14239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164336" y="3793327"/>
            <a:ext cx="2018135" cy="38413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091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45915"/>
            <a:ext cx="8851037" cy="842685"/>
          </a:xfrm>
        </p:spPr>
        <p:txBody>
          <a:bodyPr>
            <a:normAutofit/>
          </a:bodyPr>
          <a:lstStyle/>
          <a:p>
            <a:r>
              <a:rPr lang="en-US" sz="3600" dirty="0" smtClean="0"/>
              <a:t>Covalent Bonds Have Shared Pairs of Electrons</a:t>
            </a:r>
            <a:endParaRPr lang="en-US" sz="3600" dirty="0"/>
          </a:p>
        </p:txBody>
      </p:sp>
      <p:grpSp>
        <p:nvGrpSpPr>
          <p:cNvPr id="19" name="Group 18"/>
          <p:cNvGrpSpPr/>
          <p:nvPr/>
        </p:nvGrpSpPr>
        <p:grpSpPr>
          <a:xfrm>
            <a:off x="628649" y="1690689"/>
            <a:ext cx="2617041" cy="4141940"/>
            <a:chOff x="628650" y="1690689"/>
            <a:chExt cx="2340098" cy="3651873"/>
          </a:xfrm>
        </p:grpSpPr>
        <p:pic>
          <p:nvPicPr>
            <p:cNvPr id="5" name="Picture 4"/>
            <p:cNvPicPr>
              <a:picLocks noChangeAspect="1"/>
            </p:cNvPicPr>
            <p:nvPr/>
          </p:nvPicPr>
          <p:blipFill>
            <a:blip r:embed="rId2" cstate="print"/>
            <a:stretch>
              <a:fillRect/>
            </a:stretch>
          </p:blipFill>
          <p:spPr>
            <a:xfrm>
              <a:off x="879508" y="1889149"/>
              <a:ext cx="809524" cy="828571"/>
            </a:xfrm>
            <a:prstGeom prst="rect">
              <a:avLst/>
            </a:prstGeom>
          </p:spPr>
        </p:pic>
        <p:pic>
          <p:nvPicPr>
            <p:cNvPr id="6" name="Picture 5"/>
            <p:cNvPicPr>
              <a:picLocks noChangeAspect="1"/>
            </p:cNvPicPr>
            <p:nvPr/>
          </p:nvPicPr>
          <p:blipFill>
            <a:blip r:embed="rId2" cstate="print"/>
            <a:stretch>
              <a:fillRect/>
            </a:stretch>
          </p:blipFill>
          <p:spPr>
            <a:xfrm>
              <a:off x="1936033" y="1889149"/>
              <a:ext cx="809524" cy="828571"/>
            </a:xfrm>
            <a:prstGeom prst="rect">
              <a:avLst/>
            </a:prstGeom>
          </p:spPr>
        </p:pic>
        <p:pic>
          <p:nvPicPr>
            <p:cNvPr id="7" name="Picture 6"/>
            <p:cNvPicPr>
              <a:picLocks noChangeAspect="1"/>
            </p:cNvPicPr>
            <p:nvPr/>
          </p:nvPicPr>
          <p:blipFill rotWithShape="1">
            <a:blip r:embed="rId2" cstate="print"/>
            <a:srcRect t="8189"/>
            <a:stretch/>
          </p:blipFill>
          <p:spPr>
            <a:xfrm rot="16200000">
              <a:off x="1732482" y="3093633"/>
              <a:ext cx="809524" cy="760720"/>
            </a:xfrm>
            <a:prstGeom prst="rect">
              <a:avLst/>
            </a:prstGeom>
          </p:spPr>
        </p:pic>
        <p:pic>
          <p:nvPicPr>
            <p:cNvPr id="8" name="Picture 7"/>
            <p:cNvPicPr>
              <a:picLocks noChangeAspect="1"/>
            </p:cNvPicPr>
            <p:nvPr/>
          </p:nvPicPr>
          <p:blipFill rotWithShape="1">
            <a:blip r:embed="rId2" cstate="print"/>
            <a:srcRect t="9081"/>
            <a:stretch/>
          </p:blipFill>
          <p:spPr>
            <a:xfrm rot="5400000">
              <a:off x="975456" y="3097327"/>
              <a:ext cx="809524" cy="753332"/>
            </a:xfrm>
            <a:prstGeom prst="rect">
              <a:avLst/>
            </a:prstGeom>
          </p:spPr>
        </p:pic>
        <p:sp>
          <p:nvSpPr>
            <p:cNvPr id="9" name="TextBox 8"/>
            <p:cNvSpPr txBox="1"/>
            <p:nvPr/>
          </p:nvSpPr>
          <p:spPr>
            <a:xfrm>
              <a:off x="1342812" y="4045599"/>
              <a:ext cx="886679" cy="461665"/>
            </a:xfrm>
            <a:prstGeom prst="rect">
              <a:avLst/>
            </a:prstGeom>
            <a:noFill/>
          </p:spPr>
          <p:txBody>
            <a:bodyPr wrap="square" rtlCol="0">
              <a:spAutoFit/>
            </a:bodyPr>
            <a:lstStyle/>
            <a:p>
              <a:r>
                <a:rPr lang="en-US" sz="2400" dirty="0" smtClean="0"/>
                <a:t>H - H</a:t>
              </a:r>
              <a:endParaRPr lang="en-US" sz="2400" dirty="0"/>
            </a:p>
          </p:txBody>
        </p:sp>
        <p:sp>
          <p:nvSpPr>
            <p:cNvPr id="11" name="TextBox 10"/>
            <p:cNvSpPr txBox="1"/>
            <p:nvPr/>
          </p:nvSpPr>
          <p:spPr>
            <a:xfrm>
              <a:off x="1492693" y="4674108"/>
              <a:ext cx="886679" cy="461665"/>
            </a:xfrm>
            <a:prstGeom prst="rect">
              <a:avLst/>
            </a:prstGeom>
            <a:noFill/>
          </p:spPr>
          <p:txBody>
            <a:bodyPr wrap="square" rtlCol="0">
              <a:spAutoFit/>
            </a:bodyPr>
            <a:lstStyle/>
            <a:p>
              <a:r>
                <a:rPr lang="en-US" sz="2400" dirty="0" smtClean="0"/>
                <a:t>H</a:t>
              </a:r>
              <a:r>
                <a:rPr lang="en-US" sz="2400" baseline="-25000" dirty="0" smtClean="0"/>
                <a:t>2</a:t>
              </a:r>
              <a:endParaRPr lang="en-US" sz="2400" dirty="0"/>
            </a:p>
          </p:txBody>
        </p:sp>
        <p:sp>
          <p:nvSpPr>
            <p:cNvPr id="17" name="Rectangle 16"/>
            <p:cNvSpPr/>
            <p:nvPr/>
          </p:nvSpPr>
          <p:spPr>
            <a:xfrm>
              <a:off x="628650" y="1690689"/>
              <a:ext cx="2340098" cy="36518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3684602" y="1217318"/>
            <a:ext cx="4964284" cy="2955067"/>
            <a:chOff x="4006921" y="1315092"/>
            <a:chExt cx="4654194" cy="2567312"/>
          </a:xfrm>
        </p:grpSpPr>
        <p:pic>
          <p:nvPicPr>
            <p:cNvPr id="4" name="Picture 3"/>
            <p:cNvPicPr>
              <a:picLocks noChangeAspect="1"/>
            </p:cNvPicPr>
            <p:nvPr/>
          </p:nvPicPr>
          <p:blipFill>
            <a:blip r:embed="rId3" cstate="print"/>
            <a:stretch>
              <a:fillRect/>
            </a:stretch>
          </p:blipFill>
          <p:spPr>
            <a:xfrm>
              <a:off x="4105826" y="1393910"/>
              <a:ext cx="4409524" cy="1323810"/>
            </a:xfrm>
            <a:prstGeom prst="rect">
              <a:avLst/>
            </a:prstGeom>
          </p:spPr>
        </p:pic>
        <p:sp>
          <p:nvSpPr>
            <p:cNvPr id="10" name="TextBox 9"/>
            <p:cNvSpPr txBox="1"/>
            <p:nvPr/>
          </p:nvSpPr>
          <p:spPr>
            <a:xfrm>
              <a:off x="7002160" y="2838397"/>
              <a:ext cx="886679" cy="461665"/>
            </a:xfrm>
            <a:prstGeom prst="rect">
              <a:avLst/>
            </a:prstGeom>
            <a:noFill/>
          </p:spPr>
          <p:txBody>
            <a:bodyPr wrap="square" rtlCol="0">
              <a:spAutoFit/>
            </a:bodyPr>
            <a:lstStyle/>
            <a:p>
              <a:r>
                <a:rPr lang="en-US" sz="2400" dirty="0" smtClean="0"/>
                <a:t>O = O</a:t>
              </a:r>
              <a:endParaRPr lang="en-US" sz="2400" dirty="0"/>
            </a:p>
          </p:txBody>
        </p:sp>
        <p:sp>
          <p:nvSpPr>
            <p:cNvPr id="12" name="TextBox 11"/>
            <p:cNvSpPr txBox="1"/>
            <p:nvPr/>
          </p:nvSpPr>
          <p:spPr>
            <a:xfrm>
              <a:off x="7013206" y="3420739"/>
              <a:ext cx="886679" cy="461665"/>
            </a:xfrm>
            <a:prstGeom prst="rect">
              <a:avLst/>
            </a:prstGeom>
            <a:noFill/>
          </p:spPr>
          <p:txBody>
            <a:bodyPr wrap="square" rtlCol="0">
              <a:spAutoFit/>
            </a:bodyPr>
            <a:lstStyle/>
            <a:p>
              <a:pPr algn="ctr"/>
              <a:r>
                <a:rPr lang="en-US" sz="2400" dirty="0" smtClean="0"/>
                <a:t>O</a:t>
              </a:r>
              <a:r>
                <a:rPr lang="en-US" sz="2400" baseline="-25000" dirty="0" smtClean="0"/>
                <a:t>2</a:t>
              </a:r>
              <a:endParaRPr lang="en-US" sz="2400" dirty="0"/>
            </a:p>
          </p:txBody>
        </p:sp>
        <p:sp>
          <p:nvSpPr>
            <p:cNvPr id="15" name="Rectangle 14"/>
            <p:cNvSpPr/>
            <p:nvPr/>
          </p:nvSpPr>
          <p:spPr>
            <a:xfrm>
              <a:off x="4006921" y="1315092"/>
              <a:ext cx="4654194" cy="2563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05826" y="2819154"/>
              <a:ext cx="2562071" cy="369332"/>
            </a:xfrm>
            <a:prstGeom prst="rect">
              <a:avLst/>
            </a:prstGeom>
            <a:noFill/>
          </p:spPr>
          <p:txBody>
            <a:bodyPr wrap="square" rtlCol="0">
              <a:spAutoFit/>
            </a:bodyPr>
            <a:lstStyle/>
            <a:p>
              <a:pPr algn="ctr"/>
              <a:r>
                <a:rPr lang="en-US" dirty="0" smtClean="0"/>
                <a:t>double covalent bond</a:t>
              </a:r>
              <a:endParaRPr lang="en-US" dirty="0"/>
            </a:p>
          </p:txBody>
        </p:sp>
        <p:cxnSp>
          <p:nvCxnSpPr>
            <p:cNvPr id="20" name="Straight Arrow Connector 19"/>
            <p:cNvCxnSpPr/>
            <p:nvPr/>
          </p:nvCxnSpPr>
          <p:spPr>
            <a:xfrm flipV="1">
              <a:off x="6447404" y="1889151"/>
              <a:ext cx="779342" cy="11006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738752" y="5931495"/>
            <a:ext cx="2303308" cy="923330"/>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
        <p:nvSpPr>
          <p:cNvPr id="24" name="TextBox 23"/>
          <p:cNvSpPr txBox="1"/>
          <p:nvPr/>
        </p:nvSpPr>
        <p:spPr>
          <a:xfrm>
            <a:off x="570783" y="5447969"/>
            <a:ext cx="2732771" cy="369332"/>
          </a:xfrm>
          <a:prstGeom prst="rect">
            <a:avLst/>
          </a:prstGeom>
          <a:noFill/>
        </p:spPr>
        <p:txBody>
          <a:bodyPr wrap="square" rtlCol="0">
            <a:spAutoFit/>
          </a:bodyPr>
          <a:lstStyle/>
          <a:p>
            <a:pPr algn="ctr"/>
            <a:r>
              <a:rPr lang="en-US" dirty="0" smtClean="0"/>
              <a:t>single covalent bond</a:t>
            </a:r>
            <a:endParaRPr lang="en-US" dirty="0"/>
          </a:p>
        </p:txBody>
      </p:sp>
      <p:grpSp>
        <p:nvGrpSpPr>
          <p:cNvPr id="56" name="Group 55"/>
          <p:cNvGrpSpPr/>
          <p:nvPr/>
        </p:nvGrpSpPr>
        <p:grpSpPr>
          <a:xfrm>
            <a:off x="3667421" y="4623428"/>
            <a:ext cx="5110486" cy="1383479"/>
            <a:chOff x="1571377" y="4684713"/>
            <a:chExt cx="6150223" cy="1773237"/>
          </a:xfrm>
        </p:grpSpPr>
        <p:pic>
          <p:nvPicPr>
            <p:cNvPr id="57" name="Picture 173" descr="rav83074_ta0202_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788" y="5275263"/>
              <a:ext cx="585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74" descr="rav83074_ta0202_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2238" y="5270500"/>
              <a:ext cx="585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7"/>
            <p:cNvSpPr>
              <a:spLocks noChangeArrowheads="1"/>
            </p:cNvSpPr>
            <p:nvPr/>
          </p:nvSpPr>
          <p:spPr bwMode="auto">
            <a:xfrm>
              <a:off x="6662738" y="5408613"/>
              <a:ext cx="184150" cy="304800"/>
            </a:xfrm>
            <a:prstGeom prst="rect">
              <a:avLst/>
            </a:prstGeom>
            <a:noFill/>
            <a:ln w="9525">
              <a:noFill/>
              <a:miter lim="800000"/>
              <a:headEnd/>
              <a:tailEnd/>
            </a:ln>
          </p:spPr>
          <p:txBody>
            <a:bodyPr wrap="none" lIns="0" tIns="0" rIns="0" bIns="0">
              <a:spAutoFit/>
            </a:bodyPr>
            <a:lstStyle/>
            <a:p>
              <a:pPr defTabSz="914400" eaLnBrk="1" hangingPunct="1">
                <a:defRPr/>
              </a:pPr>
              <a:r>
                <a:rPr lang="en-US" sz="2000" b="1" dirty="0">
                  <a:solidFill>
                    <a:srgbClr val="000000"/>
                  </a:solidFill>
                  <a:latin typeface="+mj-lt"/>
                  <a:ea typeface="+mn-ea"/>
                </a:rPr>
                <a:t>N</a:t>
              </a:r>
              <a:endParaRPr lang="en-US" sz="2800" b="1" dirty="0">
                <a:solidFill>
                  <a:schemeClr val="tx1"/>
                </a:solidFill>
                <a:latin typeface="+mj-lt"/>
                <a:ea typeface="+mn-ea"/>
              </a:endParaRPr>
            </a:p>
          </p:txBody>
        </p:sp>
        <p:sp>
          <p:nvSpPr>
            <p:cNvPr id="60" name="Rectangle 8"/>
            <p:cNvSpPr>
              <a:spLocks noChangeArrowheads="1"/>
            </p:cNvSpPr>
            <p:nvPr/>
          </p:nvSpPr>
          <p:spPr bwMode="auto">
            <a:xfrm>
              <a:off x="4962525" y="5408613"/>
              <a:ext cx="184150" cy="304800"/>
            </a:xfrm>
            <a:prstGeom prst="rect">
              <a:avLst/>
            </a:prstGeom>
            <a:noFill/>
            <a:ln w="9525">
              <a:noFill/>
              <a:miter lim="800000"/>
              <a:headEnd/>
              <a:tailEnd/>
            </a:ln>
          </p:spPr>
          <p:txBody>
            <a:bodyPr wrap="none" lIns="0" tIns="0" rIns="0" bIns="0">
              <a:spAutoFit/>
            </a:bodyPr>
            <a:lstStyle/>
            <a:p>
              <a:pPr defTabSz="914400" eaLnBrk="1" hangingPunct="1">
                <a:defRPr/>
              </a:pPr>
              <a:r>
                <a:rPr lang="en-US" sz="2000" b="1" dirty="0">
                  <a:solidFill>
                    <a:srgbClr val="000000"/>
                  </a:solidFill>
                  <a:latin typeface="+mj-lt"/>
                  <a:ea typeface="+mn-ea"/>
                </a:rPr>
                <a:t>N</a:t>
              </a:r>
              <a:endParaRPr lang="en-US" sz="2800" b="1" dirty="0">
                <a:solidFill>
                  <a:schemeClr val="tx1"/>
                </a:solidFill>
                <a:latin typeface="+mj-lt"/>
                <a:ea typeface="+mn-ea"/>
              </a:endParaRPr>
            </a:p>
          </p:txBody>
        </p:sp>
        <p:sp>
          <p:nvSpPr>
            <p:cNvPr id="61" name="Rectangle 9"/>
            <p:cNvSpPr>
              <a:spLocks noChangeArrowheads="1"/>
            </p:cNvSpPr>
            <p:nvPr/>
          </p:nvSpPr>
          <p:spPr bwMode="auto">
            <a:xfrm>
              <a:off x="3252788" y="5803900"/>
              <a:ext cx="302875" cy="394485"/>
            </a:xfrm>
            <a:prstGeom prst="rect">
              <a:avLst/>
            </a:prstGeom>
            <a:noFill/>
            <a:ln w="9525">
              <a:noFill/>
              <a:miter lim="800000"/>
              <a:headEnd/>
              <a:tailEnd/>
            </a:ln>
          </p:spPr>
          <p:txBody>
            <a:bodyPr wrap="none" lIns="0" tIns="0" rIns="0" bIns="0">
              <a:spAutoFit/>
            </a:bodyPr>
            <a:lstStyle/>
            <a:p>
              <a:pPr defTabSz="914400" eaLnBrk="1" hangingPunct="1">
                <a:defRPr/>
              </a:pPr>
              <a:r>
                <a:rPr lang="en-US" sz="2000" dirty="0">
                  <a:solidFill>
                    <a:srgbClr val="000000"/>
                  </a:solidFill>
                  <a:latin typeface="+mj-lt"/>
                  <a:ea typeface="+mn-ea"/>
                </a:rPr>
                <a:t>N</a:t>
              </a:r>
              <a:r>
                <a:rPr lang="en-US" sz="2000" baseline="-25000" dirty="0">
                  <a:solidFill>
                    <a:srgbClr val="000000"/>
                  </a:solidFill>
                  <a:latin typeface="+mj-lt"/>
                  <a:ea typeface="+mn-ea"/>
                </a:rPr>
                <a:t>2</a:t>
              </a:r>
              <a:endParaRPr lang="en-US" sz="2800" baseline="-25000" dirty="0">
                <a:solidFill>
                  <a:schemeClr val="tx1"/>
                </a:solidFill>
                <a:latin typeface="+mj-lt"/>
                <a:ea typeface="+mn-ea"/>
              </a:endParaRPr>
            </a:p>
          </p:txBody>
        </p:sp>
        <p:sp>
          <p:nvSpPr>
            <p:cNvPr id="62" name="Rectangle 11"/>
            <p:cNvSpPr>
              <a:spLocks noChangeArrowheads="1"/>
            </p:cNvSpPr>
            <p:nvPr/>
          </p:nvSpPr>
          <p:spPr bwMode="auto">
            <a:xfrm>
              <a:off x="1604963" y="5795963"/>
              <a:ext cx="184150" cy="304800"/>
            </a:xfrm>
            <a:prstGeom prst="rect">
              <a:avLst/>
            </a:prstGeom>
            <a:noFill/>
            <a:ln w="9525">
              <a:noFill/>
              <a:miter lim="800000"/>
              <a:headEnd/>
              <a:tailEnd/>
            </a:ln>
          </p:spPr>
          <p:txBody>
            <a:bodyPr wrap="none" lIns="0" tIns="0" rIns="0" bIns="0">
              <a:spAutoFit/>
            </a:bodyPr>
            <a:lstStyle/>
            <a:p>
              <a:pPr defTabSz="914400" eaLnBrk="1" hangingPunct="1">
                <a:defRPr/>
              </a:pPr>
              <a:r>
                <a:rPr lang="en-US" sz="2000" b="1" dirty="0">
                  <a:solidFill>
                    <a:srgbClr val="000000"/>
                  </a:solidFill>
                  <a:latin typeface="+mj-lt"/>
                  <a:ea typeface="+mn-ea"/>
                </a:rPr>
                <a:t>N</a:t>
              </a:r>
              <a:endParaRPr lang="en-US" sz="2800" b="1" dirty="0">
                <a:solidFill>
                  <a:schemeClr val="tx1"/>
                </a:solidFill>
                <a:latin typeface="+mj-lt"/>
                <a:ea typeface="+mn-ea"/>
              </a:endParaRPr>
            </a:p>
          </p:txBody>
        </p:sp>
        <p:sp>
          <p:nvSpPr>
            <p:cNvPr id="63" name="Rectangle 13"/>
            <p:cNvSpPr>
              <a:spLocks noChangeArrowheads="1"/>
            </p:cNvSpPr>
            <p:nvPr/>
          </p:nvSpPr>
          <p:spPr bwMode="auto">
            <a:xfrm>
              <a:off x="2106613" y="5803900"/>
              <a:ext cx="184150" cy="304800"/>
            </a:xfrm>
            <a:prstGeom prst="rect">
              <a:avLst/>
            </a:prstGeom>
            <a:noFill/>
            <a:ln w="9525">
              <a:noFill/>
              <a:miter lim="800000"/>
              <a:headEnd/>
              <a:tailEnd/>
            </a:ln>
          </p:spPr>
          <p:txBody>
            <a:bodyPr wrap="none" lIns="0" tIns="0" rIns="0" bIns="0">
              <a:spAutoFit/>
            </a:bodyPr>
            <a:lstStyle/>
            <a:p>
              <a:pPr defTabSz="914400" eaLnBrk="1" hangingPunct="1">
                <a:defRPr/>
              </a:pPr>
              <a:r>
                <a:rPr lang="en-US" sz="2000" b="1" dirty="0">
                  <a:solidFill>
                    <a:srgbClr val="000000"/>
                  </a:solidFill>
                  <a:latin typeface="+mj-lt"/>
                  <a:ea typeface="+mn-ea"/>
                </a:rPr>
                <a:t>N</a:t>
              </a:r>
              <a:endParaRPr lang="en-US" sz="2800" b="1" dirty="0">
                <a:solidFill>
                  <a:schemeClr val="tx1"/>
                </a:solidFill>
                <a:latin typeface="+mj-lt"/>
                <a:ea typeface="+mn-ea"/>
              </a:endParaRPr>
            </a:p>
          </p:txBody>
        </p:sp>
        <p:sp>
          <p:nvSpPr>
            <p:cNvPr id="64" name="TextBox 68"/>
            <p:cNvSpPr txBox="1">
              <a:spLocks noChangeArrowheads="1"/>
            </p:cNvSpPr>
            <p:nvPr/>
          </p:nvSpPr>
          <p:spPr bwMode="auto">
            <a:xfrm>
              <a:off x="1571377" y="4702528"/>
              <a:ext cx="2657965" cy="84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a:spAutoFit/>
            </a:bodyP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defTabSz="914400" eaLnBrk="1" hangingPunct="1">
                <a:spcBef>
                  <a:spcPct val="0"/>
                </a:spcBef>
                <a:buClrTx/>
                <a:buSzTx/>
                <a:buFontTx/>
                <a:buNone/>
              </a:pPr>
              <a:r>
                <a:rPr lang="en-US" altLang="en-US" sz="2000" dirty="0">
                  <a:solidFill>
                    <a:schemeClr val="tx1"/>
                  </a:solidFill>
                  <a:latin typeface="+mn-lt"/>
                </a:rPr>
                <a:t>Triple covalent bond</a:t>
              </a:r>
            </a:p>
            <a:p>
              <a:pPr algn="ctr" defTabSz="914400" eaLnBrk="1" hangingPunct="1">
                <a:spcBef>
                  <a:spcPct val="0"/>
                </a:spcBef>
                <a:buClrTx/>
                <a:buSzTx/>
                <a:buFontTx/>
                <a:buNone/>
              </a:pPr>
              <a:r>
                <a:rPr lang="en-US" altLang="en-US" sz="2000" dirty="0" smtClean="0">
                  <a:solidFill>
                    <a:schemeClr val="tx1"/>
                  </a:solidFill>
                  <a:latin typeface="+mn-lt"/>
                </a:rPr>
                <a:t>N</a:t>
              </a:r>
              <a:r>
                <a:rPr lang="en-US" altLang="en-US" sz="2000" baseline="-25000" dirty="0" smtClean="0">
                  <a:solidFill>
                    <a:schemeClr val="tx1"/>
                  </a:solidFill>
                  <a:latin typeface="+mn-lt"/>
                </a:rPr>
                <a:t>2</a:t>
              </a:r>
              <a:endParaRPr lang="en-US" altLang="en-US" sz="2000" dirty="0">
                <a:solidFill>
                  <a:schemeClr val="tx1"/>
                </a:solidFill>
                <a:latin typeface="+mn-lt"/>
              </a:endParaRPr>
            </a:p>
          </p:txBody>
        </p:sp>
        <p:sp>
          <p:nvSpPr>
            <p:cNvPr id="65" name="Freeform 208"/>
            <p:cNvSpPr>
              <a:spLocks/>
            </p:cNvSpPr>
            <p:nvPr/>
          </p:nvSpPr>
          <p:spPr bwMode="auto">
            <a:xfrm>
              <a:off x="4179888" y="4684713"/>
              <a:ext cx="1766887" cy="1773237"/>
            </a:xfrm>
            <a:custGeom>
              <a:avLst/>
              <a:gdLst>
                <a:gd name="T0" fmla="*/ 2147483646 w 1238"/>
                <a:gd name="T1" fmla="*/ 2147483646 h 1238"/>
                <a:gd name="T2" fmla="*/ 2147483646 w 1238"/>
                <a:gd name="T3" fmla="*/ 2147483646 h 1238"/>
                <a:gd name="T4" fmla="*/ 2147483646 w 1238"/>
                <a:gd name="T5" fmla="*/ 2147483646 h 1238"/>
                <a:gd name="T6" fmla="*/ 2147483646 w 1238"/>
                <a:gd name="T7" fmla="*/ 2147483646 h 1238"/>
                <a:gd name="T8" fmla="*/ 2147483646 w 1238"/>
                <a:gd name="T9" fmla="*/ 2147483646 h 1238"/>
                <a:gd name="T10" fmla="*/ 2147483646 w 1238"/>
                <a:gd name="T11" fmla="*/ 2147483646 h 1238"/>
                <a:gd name="T12" fmla="*/ 2147483646 w 1238"/>
                <a:gd name="T13" fmla="*/ 2147483646 h 1238"/>
                <a:gd name="T14" fmla="*/ 2147483646 w 1238"/>
                <a:gd name="T15" fmla="*/ 2147483646 h 1238"/>
                <a:gd name="T16" fmla="*/ 2147483646 w 1238"/>
                <a:gd name="T17" fmla="*/ 2147483646 h 1238"/>
                <a:gd name="T18" fmla="*/ 2147483646 w 1238"/>
                <a:gd name="T19" fmla="*/ 2147483646 h 1238"/>
                <a:gd name="T20" fmla="*/ 2147483646 w 1238"/>
                <a:gd name="T21" fmla="*/ 2147483646 h 1238"/>
                <a:gd name="T22" fmla="*/ 2147483646 w 1238"/>
                <a:gd name="T23" fmla="*/ 2147483646 h 1238"/>
                <a:gd name="T24" fmla="*/ 2147483646 w 1238"/>
                <a:gd name="T25" fmla="*/ 2147483646 h 1238"/>
                <a:gd name="T26" fmla="*/ 2147483646 w 1238"/>
                <a:gd name="T27" fmla="*/ 2147483646 h 1238"/>
                <a:gd name="T28" fmla="*/ 2147483646 w 1238"/>
                <a:gd name="T29" fmla="*/ 2147483646 h 1238"/>
                <a:gd name="T30" fmla="*/ 2147483646 w 1238"/>
                <a:gd name="T31" fmla="*/ 2147483646 h 1238"/>
                <a:gd name="T32" fmla="*/ 2147483646 w 1238"/>
                <a:gd name="T33" fmla="*/ 2147483646 h 1238"/>
                <a:gd name="T34" fmla="*/ 2147483646 w 1238"/>
                <a:gd name="T35" fmla="*/ 2147483646 h 1238"/>
                <a:gd name="T36" fmla="*/ 2147483646 w 1238"/>
                <a:gd name="T37" fmla="*/ 2147483646 h 1238"/>
                <a:gd name="T38" fmla="*/ 2147483646 w 1238"/>
                <a:gd name="T39" fmla="*/ 2147483646 h 1238"/>
                <a:gd name="T40" fmla="*/ 2147483646 w 1238"/>
                <a:gd name="T41" fmla="*/ 2147483646 h 1238"/>
                <a:gd name="T42" fmla="*/ 2147483646 w 1238"/>
                <a:gd name="T43" fmla="*/ 2147483646 h 1238"/>
                <a:gd name="T44" fmla="*/ 2147483646 w 1238"/>
                <a:gd name="T45" fmla="*/ 2147483646 h 1238"/>
                <a:gd name="T46" fmla="*/ 2147483646 w 1238"/>
                <a:gd name="T47" fmla="*/ 2147483646 h 1238"/>
                <a:gd name="T48" fmla="*/ 2147483646 w 1238"/>
                <a:gd name="T49" fmla="*/ 2147483646 h 1238"/>
                <a:gd name="T50" fmla="*/ 2147483646 w 1238"/>
                <a:gd name="T51" fmla="*/ 2147483646 h 1238"/>
                <a:gd name="T52" fmla="*/ 2147483646 w 1238"/>
                <a:gd name="T53" fmla="*/ 2147483646 h 1238"/>
                <a:gd name="T54" fmla="*/ 2147483646 w 1238"/>
                <a:gd name="T55" fmla="*/ 2147483646 h 1238"/>
                <a:gd name="T56" fmla="*/ 2147483646 w 1238"/>
                <a:gd name="T57" fmla="*/ 2147483646 h 1238"/>
                <a:gd name="T58" fmla="*/ 2147483646 w 1238"/>
                <a:gd name="T59" fmla="*/ 2147483646 h 1238"/>
                <a:gd name="T60" fmla="*/ 2147483646 w 1238"/>
                <a:gd name="T61" fmla="*/ 2147483646 h 1238"/>
                <a:gd name="T62" fmla="*/ 2147483646 w 1238"/>
                <a:gd name="T63" fmla="*/ 2147483646 h 1238"/>
                <a:gd name="T64" fmla="*/ 2147483646 w 1238"/>
                <a:gd name="T65" fmla="*/ 0 h 1238"/>
                <a:gd name="T66" fmla="*/ 2147483646 w 1238"/>
                <a:gd name="T67" fmla="*/ 0 h 1238"/>
                <a:gd name="T68" fmla="*/ 2147483646 w 1238"/>
                <a:gd name="T69" fmla="*/ 2147483646 h 1238"/>
                <a:gd name="T70" fmla="*/ 2147483646 w 1238"/>
                <a:gd name="T71" fmla="*/ 2147483646 h 1238"/>
                <a:gd name="T72" fmla="*/ 2147483646 w 1238"/>
                <a:gd name="T73" fmla="*/ 2147483646 h 1238"/>
                <a:gd name="T74" fmla="*/ 2147483646 w 1238"/>
                <a:gd name="T75" fmla="*/ 2147483646 h 1238"/>
                <a:gd name="T76" fmla="*/ 2147483646 w 1238"/>
                <a:gd name="T77" fmla="*/ 2147483646 h 1238"/>
                <a:gd name="T78" fmla="*/ 2147483646 w 1238"/>
                <a:gd name="T79" fmla="*/ 2147483646 h 1238"/>
                <a:gd name="T80" fmla="*/ 2147483646 w 1238"/>
                <a:gd name="T81" fmla="*/ 2147483646 h 1238"/>
                <a:gd name="T82" fmla="*/ 2147483646 w 1238"/>
                <a:gd name="T83" fmla="*/ 2147483646 h 1238"/>
                <a:gd name="T84" fmla="*/ 2147483646 w 1238"/>
                <a:gd name="T85" fmla="*/ 2147483646 h 1238"/>
                <a:gd name="T86" fmla="*/ 2147483646 w 1238"/>
                <a:gd name="T87" fmla="*/ 2147483646 h 12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8"/>
                <a:gd name="T133" fmla="*/ 0 h 1238"/>
                <a:gd name="T134" fmla="*/ 1238 w 1238"/>
                <a:gd name="T135" fmla="*/ 1238 h 12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8" h="1238">
                  <a:moveTo>
                    <a:pt x="1238" y="618"/>
                  </a:moveTo>
                  <a:lnTo>
                    <a:pt x="1238" y="618"/>
                  </a:lnTo>
                  <a:lnTo>
                    <a:pt x="1238" y="650"/>
                  </a:lnTo>
                  <a:lnTo>
                    <a:pt x="1236" y="682"/>
                  </a:lnTo>
                  <a:lnTo>
                    <a:pt x="1232" y="712"/>
                  </a:lnTo>
                  <a:lnTo>
                    <a:pt x="1226" y="744"/>
                  </a:lnTo>
                  <a:lnTo>
                    <a:pt x="1220" y="774"/>
                  </a:lnTo>
                  <a:lnTo>
                    <a:pt x="1210" y="802"/>
                  </a:lnTo>
                  <a:lnTo>
                    <a:pt x="1200" y="832"/>
                  </a:lnTo>
                  <a:lnTo>
                    <a:pt x="1190" y="860"/>
                  </a:lnTo>
                  <a:lnTo>
                    <a:pt x="1178" y="886"/>
                  </a:lnTo>
                  <a:lnTo>
                    <a:pt x="1164" y="914"/>
                  </a:lnTo>
                  <a:lnTo>
                    <a:pt x="1148" y="940"/>
                  </a:lnTo>
                  <a:lnTo>
                    <a:pt x="1132" y="964"/>
                  </a:lnTo>
                  <a:lnTo>
                    <a:pt x="1116" y="988"/>
                  </a:lnTo>
                  <a:lnTo>
                    <a:pt x="1098" y="1012"/>
                  </a:lnTo>
                  <a:lnTo>
                    <a:pt x="1078" y="1034"/>
                  </a:lnTo>
                  <a:lnTo>
                    <a:pt x="1058" y="1056"/>
                  </a:lnTo>
                  <a:lnTo>
                    <a:pt x="1036" y="1076"/>
                  </a:lnTo>
                  <a:lnTo>
                    <a:pt x="1014" y="1096"/>
                  </a:lnTo>
                  <a:lnTo>
                    <a:pt x="990" y="1114"/>
                  </a:lnTo>
                  <a:lnTo>
                    <a:pt x="966" y="1132"/>
                  </a:lnTo>
                  <a:lnTo>
                    <a:pt x="940" y="1148"/>
                  </a:lnTo>
                  <a:lnTo>
                    <a:pt x="914" y="1162"/>
                  </a:lnTo>
                  <a:lnTo>
                    <a:pt x="888" y="1176"/>
                  </a:lnTo>
                  <a:lnTo>
                    <a:pt x="860" y="1190"/>
                  </a:lnTo>
                  <a:lnTo>
                    <a:pt x="832" y="1200"/>
                  </a:lnTo>
                  <a:lnTo>
                    <a:pt x="804" y="1210"/>
                  </a:lnTo>
                  <a:lnTo>
                    <a:pt x="774" y="1218"/>
                  </a:lnTo>
                  <a:lnTo>
                    <a:pt x="744" y="1226"/>
                  </a:lnTo>
                  <a:lnTo>
                    <a:pt x="714" y="1230"/>
                  </a:lnTo>
                  <a:lnTo>
                    <a:pt x="682" y="1234"/>
                  </a:lnTo>
                  <a:lnTo>
                    <a:pt x="652" y="1236"/>
                  </a:lnTo>
                  <a:lnTo>
                    <a:pt x="620" y="1238"/>
                  </a:lnTo>
                  <a:lnTo>
                    <a:pt x="588" y="1236"/>
                  </a:lnTo>
                  <a:lnTo>
                    <a:pt x="556" y="1234"/>
                  </a:lnTo>
                  <a:lnTo>
                    <a:pt x="526" y="1230"/>
                  </a:lnTo>
                  <a:lnTo>
                    <a:pt x="494" y="1226"/>
                  </a:lnTo>
                  <a:lnTo>
                    <a:pt x="464" y="1218"/>
                  </a:lnTo>
                  <a:lnTo>
                    <a:pt x="436" y="1210"/>
                  </a:lnTo>
                  <a:lnTo>
                    <a:pt x="406" y="1200"/>
                  </a:lnTo>
                  <a:lnTo>
                    <a:pt x="378" y="1190"/>
                  </a:lnTo>
                  <a:lnTo>
                    <a:pt x="350" y="1176"/>
                  </a:lnTo>
                  <a:lnTo>
                    <a:pt x="324" y="1162"/>
                  </a:lnTo>
                  <a:lnTo>
                    <a:pt x="298" y="1148"/>
                  </a:lnTo>
                  <a:lnTo>
                    <a:pt x="274" y="1132"/>
                  </a:lnTo>
                  <a:lnTo>
                    <a:pt x="248" y="1114"/>
                  </a:lnTo>
                  <a:lnTo>
                    <a:pt x="226" y="1096"/>
                  </a:lnTo>
                  <a:lnTo>
                    <a:pt x="204" y="1076"/>
                  </a:lnTo>
                  <a:lnTo>
                    <a:pt x="182" y="1056"/>
                  </a:lnTo>
                  <a:lnTo>
                    <a:pt x="162" y="1034"/>
                  </a:lnTo>
                  <a:lnTo>
                    <a:pt x="142" y="1012"/>
                  </a:lnTo>
                  <a:lnTo>
                    <a:pt x="124" y="988"/>
                  </a:lnTo>
                  <a:lnTo>
                    <a:pt x="106" y="964"/>
                  </a:lnTo>
                  <a:lnTo>
                    <a:pt x="90" y="940"/>
                  </a:lnTo>
                  <a:lnTo>
                    <a:pt x="74" y="914"/>
                  </a:lnTo>
                  <a:lnTo>
                    <a:pt x="62" y="886"/>
                  </a:lnTo>
                  <a:lnTo>
                    <a:pt x="48" y="860"/>
                  </a:lnTo>
                  <a:lnTo>
                    <a:pt x="38" y="832"/>
                  </a:lnTo>
                  <a:lnTo>
                    <a:pt x="28" y="802"/>
                  </a:lnTo>
                  <a:lnTo>
                    <a:pt x="20" y="774"/>
                  </a:lnTo>
                  <a:lnTo>
                    <a:pt x="12" y="744"/>
                  </a:lnTo>
                  <a:lnTo>
                    <a:pt x="8" y="712"/>
                  </a:lnTo>
                  <a:lnTo>
                    <a:pt x="4" y="682"/>
                  </a:lnTo>
                  <a:lnTo>
                    <a:pt x="2" y="650"/>
                  </a:lnTo>
                  <a:lnTo>
                    <a:pt x="0" y="618"/>
                  </a:lnTo>
                  <a:lnTo>
                    <a:pt x="2" y="586"/>
                  </a:lnTo>
                  <a:lnTo>
                    <a:pt x="4" y="556"/>
                  </a:lnTo>
                  <a:lnTo>
                    <a:pt x="8" y="524"/>
                  </a:lnTo>
                  <a:lnTo>
                    <a:pt x="12" y="494"/>
                  </a:lnTo>
                  <a:lnTo>
                    <a:pt x="20" y="464"/>
                  </a:lnTo>
                  <a:lnTo>
                    <a:pt x="28" y="434"/>
                  </a:lnTo>
                  <a:lnTo>
                    <a:pt x="38" y="406"/>
                  </a:lnTo>
                  <a:lnTo>
                    <a:pt x="48" y="378"/>
                  </a:lnTo>
                  <a:lnTo>
                    <a:pt x="62" y="350"/>
                  </a:lnTo>
                  <a:lnTo>
                    <a:pt x="74" y="324"/>
                  </a:lnTo>
                  <a:lnTo>
                    <a:pt x="90" y="298"/>
                  </a:lnTo>
                  <a:lnTo>
                    <a:pt x="106" y="272"/>
                  </a:lnTo>
                  <a:lnTo>
                    <a:pt x="124" y="248"/>
                  </a:lnTo>
                  <a:lnTo>
                    <a:pt x="142" y="224"/>
                  </a:lnTo>
                  <a:lnTo>
                    <a:pt x="162" y="202"/>
                  </a:lnTo>
                  <a:lnTo>
                    <a:pt x="182" y="180"/>
                  </a:lnTo>
                  <a:lnTo>
                    <a:pt x="204" y="160"/>
                  </a:lnTo>
                  <a:lnTo>
                    <a:pt x="226" y="140"/>
                  </a:lnTo>
                  <a:lnTo>
                    <a:pt x="248" y="122"/>
                  </a:lnTo>
                  <a:lnTo>
                    <a:pt x="274" y="106"/>
                  </a:lnTo>
                  <a:lnTo>
                    <a:pt x="298" y="90"/>
                  </a:lnTo>
                  <a:lnTo>
                    <a:pt x="324" y="74"/>
                  </a:lnTo>
                  <a:lnTo>
                    <a:pt x="350" y="60"/>
                  </a:lnTo>
                  <a:lnTo>
                    <a:pt x="378" y="48"/>
                  </a:lnTo>
                  <a:lnTo>
                    <a:pt x="406" y="36"/>
                  </a:lnTo>
                  <a:lnTo>
                    <a:pt x="436" y="28"/>
                  </a:lnTo>
                  <a:lnTo>
                    <a:pt x="464" y="18"/>
                  </a:lnTo>
                  <a:lnTo>
                    <a:pt x="494" y="12"/>
                  </a:lnTo>
                  <a:lnTo>
                    <a:pt x="526" y="6"/>
                  </a:lnTo>
                  <a:lnTo>
                    <a:pt x="556" y="2"/>
                  </a:lnTo>
                  <a:lnTo>
                    <a:pt x="588" y="0"/>
                  </a:lnTo>
                  <a:lnTo>
                    <a:pt x="620" y="0"/>
                  </a:lnTo>
                  <a:lnTo>
                    <a:pt x="652" y="0"/>
                  </a:lnTo>
                  <a:lnTo>
                    <a:pt x="682" y="2"/>
                  </a:lnTo>
                  <a:lnTo>
                    <a:pt x="714" y="6"/>
                  </a:lnTo>
                  <a:lnTo>
                    <a:pt x="744" y="12"/>
                  </a:lnTo>
                  <a:lnTo>
                    <a:pt x="774" y="18"/>
                  </a:lnTo>
                  <a:lnTo>
                    <a:pt x="804" y="28"/>
                  </a:lnTo>
                  <a:lnTo>
                    <a:pt x="832" y="36"/>
                  </a:lnTo>
                  <a:lnTo>
                    <a:pt x="860" y="48"/>
                  </a:lnTo>
                  <a:lnTo>
                    <a:pt x="888" y="60"/>
                  </a:lnTo>
                  <a:lnTo>
                    <a:pt x="914" y="74"/>
                  </a:lnTo>
                  <a:lnTo>
                    <a:pt x="940" y="90"/>
                  </a:lnTo>
                  <a:lnTo>
                    <a:pt x="966" y="106"/>
                  </a:lnTo>
                  <a:lnTo>
                    <a:pt x="990" y="122"/>
                  </a:lnTo>
                  <a:lnTo>
                    <a:pt x="1014" y="140"/>
                  </a:lnTo>
                  <a:lnTo>
                    <a:pt x="1036" y="160"/>
                  </a:lnTo>
                  <a:lnTo>
                    <a:pt x="1058" y="180"/>
                  </a:lnTo>
                  <a:lnTo>
                    <a:pt x="1078" y="202"/>
                  </a:lnTo>
                  <a:lnTo>
                    <a:pt x="1098" y="224"/>
                  </a:lnTo>
                  <a:lnTo>
                    <a:pt x="1116" y="248"/>
                  </a:lnTo>
                  <a:lnTo>
                    <a:pt x="1132" y="272"/>
                  </a:lnTo>
                  <a:lnTo>
                    <a:pt x="1148" y="298"/>
                  </a:lnTo>
                  <a:lnTo>
                    <a:pt x="1164" y="324"/>
                  </a:lnTo>
                  <a:lnTo>
                    <a:pt x="1178" y="350"/>
                  </a:lnTo>
                  <a:lnTo>
                    <a:pt x="1190" y="378"/>
                  </a:lnTo>
                  <a:lnTo>
                    <a:pt x="1200" y="406"/>
                  </a:lnTo>
                  <a:lnTo>
                    <a:pt x="1210" y="434"/>
                  </a:lnTo>
                  <a:lnTo>
                    <a:pt x="1220" y="464"/>
                  </a:lnTo>
                  <a:lnTo>
                    <a:pt x="1226" y="494"/>
                  </a:lnTo>
                  <a:lnTo>
                    <a:pt x="1232" y="524"/>
                  </a:lnTo>
                  <a:lnTo>
                    <a:pt x="1236" y="556"/>
                  </a:lnTo>
                  <a:lnTo>
                    <a:pt x="1238" y="586"/>
                  </a:lnTo>
                  <a:lnTo>
                    <a:pt x="1238" y="618"/>
                  </a:lnTo>
                  <a:close/>
                </a:path>
              </a:pathLst>
            </a:custGeom>
            <a:noFill/>
            <a:ln w="15875">
              <a:solidFill>
                <a:srgbClr val="6D6E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209"/>
            <p:cNvSpPr>
              <a:spLocks/>
            </p:cNvSpPr>
            <p:nvPr/>
          </p:nvSpPr>
          <p:spPr bwMode="auto">
            <a:xfrm>
              <a:off x="4476750" y="4979988"/>
              <a:ext cx="1176338" cy="1179512"/>
            </a:xfrm>
            <a:custGeom>
              <a:avLst/>
              <a:gdLst>
                <a:gd name="T0" fmla="*/ 2147483646 w 824"/>
                <a:gd name="T1" fmla="*/ 2147483646 h 824"/>
                <a:gd name="T2" fmla="*/ 2147483646 w 824"/>
                <a:gd name="T3" fmla="*/ 2147483646 h 824"/>
                <a:gd name="T4" fmla="*/ 2147483646 w 824"/>
                <a:gd name="T5" fmla="*/ 2147483646 h 824"/>
                <a:gd name="T6" fmla="*/ 2147483646 w 824"/>
                <a:gd name="T7" fmla="*/ 2147483646 h 824"/>
                <a:gd name="T8" fmla="*/ 2147483646 w 824"/>
                <a:gd name="T9" fmla="*/ 2147483646 h 824"/>
                <a:gd name="T10" fmla="*/ 2147483646 w 824"/>
                <a:gd name="T11" fmla="*/ 2147483646 h 824"/>
                <a:gd name="T12" fmla="*/ 2147483646 w 824"/>
                <a:gd name="T13" fmla="*/ 2147483646 h 824"/>
                <a:gd name="T14" fmla="*/ 2147483646 w 824"/>
                <a:gd name="T15" fmla="*/ 2147483646 h 824"/>
                <a:gd name="T16" fmla="*/ 2147483646 w 824"/>
                <a:gd name="T17" fmla="*/ 2147483646 h 824"/>
                <a:gd name="T18" fmla="*/ 2147483646 w 824"/>
                <a:gd name="T19" fmla="*/ 2147483646 h 824"/>
                <a:gd name="T20" fmla="*/ 2147483646 w 824"/>
                <a:gd name="T21" fmla="*/ 2147483646 h 824"/>
                <a:gd name="T22" fmla="*/ 2147483646 w 824"/>
                <a:gd name="T23" fmla="*/ 2147483646 h 824"/>
                <a:gd name="T24" fmla="*/ 2147483646 w 824"/>
                <a:gd name="T25" fmla="*/ 2147483646 h 824"/>
                <a:gd name="T26" fmla="*/ 2147483646 w 824"/>
                <a:gd name="T27" fmla="*/ 2147483646 h 824"/>
                <a:gd name="T28" fmla="*/ 2147483646 w 824"/>
                <a:gd name="T29" fmla="*/ 2147483646 h 824"/>
                <a:gd name="T30" fmla="*/ 2147483646 w 824"/>
                <a:gd name="T31" fmla="*/ 2147483646 h 824"/>
                <a:gd name="T32" fmla="*/ 2147483646 w 824"/>
                <a:gd name="T33" fmla="*/ 2147483646 h 824"/>
                <a:gd name="T34" fmla="*/ 0 w 824"/>
                <a:gd name="T35" fmla="*/ 2147483646 h 824"/>
                <a:gd name="T36" fmla="*/ 2147483646 w 824"/>
                <a:gd name="T37" fmla="*/ 2147483646 h 824"/>
                <a:gd name="T38" fmla="*/ 2147483646 w 824"/>
                <a:gd name="T39" fmla="*/ 2147483646 h 824"/>
                <a:gd name="T40" fmla="*/ 2147483646 w 824"/>
                <a:gd name="T41" fmla="*/ 2147483646 h 824"/>
                <a:gd name="T42" fmla="*/ 2147483646 w 824"/>
                <a:gd name="T43" fmla="*/ 2147483646 h 824"/>
                <a:gd name="T44" fmla="*/ 2147483646 w 824"/>
                <a:gd name="T45" fmla="*/ 2147483646 h 824"/>
                <a:gd name="T46" fmla="*/ 2147483646 w 824"/>
                <a:gd name="T47" fmla="*/ 2147483646 h 824"/>
                <a:gd name="T48" fmla="*/ 2147483646 w 824"/>
                <a:gd name="T49" fmla="*/ 2147483646 h 824"/>
                <a:gd name="T50" fmla="*/ 2147483646 w 824"/>
                <a:gd name="T51" fmla="*/ 0 h 824"/>
                <a:gd name="T52" fmla="*/ 2147483646 w 824"/>
                <a:gd name="T53" fmla="*/ 2147483646 h 824"/>
                <a:gd name="T54" fmla="*/ 2147483646 w 824"/>
                <a:gd name="T55" fmla="*/ 2147483646 h 824"/>
                <a:gd name="T56" fmla="*/ 2147483646 w 824"/>
                <a:gd name="T57" fmla="*/ 2147483646 h 824"/>
                <a:gd name="T58" fmla="*/ 2147483646 w 824"/>
                <a:gd name="T59" fmla="*/ 2147483646 h 824"/>
                <a:gd name="T60" fmla="*/ 2147483646 w 824"/>
                <a:gd name="T61" fmla="*/ 2147483646 h 824"/>
                <a:gd name="T62" fmla="*/ 2147483646 w 824"/>
                <a:gd name="T63" fmla="*/ 2147483646 h 824"/>
                <a:gd name="T64" fmla="*/ 2147483646 w 824"/>
                <a:gd name="T65" fmla="*/ 2147483646 h 824"/>
                <a:gd name="T66" fmla="*/ 2147483646 w 824"/>
                <a:gd name="T67" fmla="*/ 2147483646 h 824"/>
                <a:gd name="T68" fmla="*/ 2147483646 w 824"/>
                <a:gd name="T69" fmla="*/ 2147483646 h 8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4"/>
                <a:gd name="T106" fmla="*/ 0 h 824"/>
                <a:gd name="T107" fmla="*/ 824 w 824"/>
                <a:gd name="T108" fmla="*/ 824 h 8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4" h="824">
                  <a:moveTo>
                    <a:pt x="824" y="412"/>
                  </a:moveTo>
                  <a:lnTo>
                    <a:pt x="824" y="412"/>
                  </a:lnTo>
                  <a:lnTo>
                    <a:pt x="822" y="454"/>
                  </a:lnTo>
                  <a:lnTo>
                    <a:pt x="814" y="496"/>
                  </a:lnTo>
                  <a:lnTo>
                    <a:pt x="804" y="536"/>
                  </a:lnTo>
                  <a:lnTo>
                    <a:pt x="790" y="572"/>
                  </a:lnTo>
                  <a:lnTo>
                    <a:pt x="774" y="608"/>
                  </a:lnTo>
                  <a:lnTo>
                    <a:pt x="752" y="642"/>
                  </a:lnTo>
                  <a:lnTo>
                    <a:pt x="730" y="674"/>
                  </a:lnTo>
                  <a:lnTo>
                    <a:pt x="702" y="704"/>
                  </a:lnTo>
                  <a:lnTo>
                    <a:pt x="674" y="730"/>
                  </a:lnTo>
                  <a:lnTo>
                    <a:pt x="642" y="754"/>
                  </a:lnTo>
                  <a:lnTo>
                    <a:pt x="608" y="774"/>
                  </a:lnTo>
                  <a:lnTo>
                    <a:pt x="572" y="792"/>
                  </a:lnTo>
                  <a:lnTo>
                    <a:pt x="534" y="806"/>
                  </a:lnTo>
                  <a:lnTo>
                    <a:pt x="494" y="816"/>
                  </a:lnTo>
                  <a:lnTo>
                    <a:pt x="454" y="822"/>
                  </a:lnTo>
                  <a:lnTo>
                    <a:pt x="412" y="824"/>
                  </a:lnTo>
                  <a:lnTo>
                    <a:pt x="370" y="822"/>
                  </a:lnTo>
                  <a:lnTo>
                    <a:pt x="328" y="816"/>
                  </a:lnTo>
                  <a:lnTo>
                    <a:pt x="288" y="806"/>
                  </a:lnTo>
                  <a:lnTo>
                    <a:pt x="252" y="792"/>
                  </a:lnTo>
                  <a:lnTo>
                    <a:pt x="214" y="774"/>
                  </a:lnTo>
                  <a:lnTo>
                    <a:pt x="182" y="754"/>
                  </a:lnTo>
                  <a:lnTo>
                    <a:pt x="150" y="730"/>
                  </a:lnTo>
                  <a:lnTo>
                    <a:pt x="120" y="704"/>
                  </a:lnTo>
                  <a:lnTo>
                    <a:pt x="94" y="674"/>
                  </a:lnTo>
                  <a:lnTo>
                    <a:pt x="70" y="642"/>
                  </a:lnTo>
                  <a:lnTo>
                    <a:pt x="50" y="608"/>
                  </a:lnTo>
                  <a:lnTo>
                    <a:pt x="32" y="572"/>
                  </a:lnTo>
                  <a:lnTo>
                    <a:pt x="18" y="536"/>
                  </a:lnTo>
                  <a:lnTo>
                    <a:pt x="8" y="496"/>
                  </a:lnTo>
                  <a:lnTo>
                    <a:pt x="2" y="454"/>
                  </a:lnTo>
                  <a:lnTo>
                    <a:pt x="0" y="412"/>
                  </a:lnTo>
                  <a:lnTo>
                    <a:pt x="2" y="370"/>
                  </a:lnTo>
                  <a:lnTo>
                    <a:pt x="8" y="330"/>
                  </a:lnTo>
                  <a:lnTo>
                    <a:pt x="18" y="290"/>
                  </a:lnTo>
                  <a:lnTo>
                    <a:pt x="32" y="252"/>
                  </a:lnTo>
                  <a:lnTo>
                    <a:pt x="50" y="216"/>
                  </a:lnTo>
                  <a:lnTo>
                    <a:pt x="70" y="182"/>
                  </a:lnTo>
                  <a:lnTo>
                    <a:pt x="94" y="150"/>
                  </a:lnTo>
                  <a:lnTo>
                    <a:pt x="120" y="122"/>
                  </a:lnTo>
                  <a:lnTo>
                    <a:pt x="150" y="94"/>
                  </a:lnTo>
                  <a:lnTo>
                    <a:pt x="182" y="70"/>
                  </a:lnTo>
                  <a:lnTo>
                    <a:pt x="214" y="50"/>
                  </a:lnTo>
                  <a:lnTo>
                    <a:pt x="252" y="32"/>
                  </a:lnTo>
                  <a:lnTo>
                    <a:pt x="288" y="20"/>
                  </a:lnTo>
                  <a:lnTo>
                    <a:pt x="328" y="8"/>
                  </a:lnTo>
                  <a:lnTo>
                    <a:pt x="370" y="2"/>
                  </a:lnTo>
                  <a:lnTo>
                    <a:pt x="412" y="0"/>
                  </a:lnTo>
                  <a:lnTo>
                    <a:pt x="454" y="2"/>
                  </a:lnTo>
                  <a:lnTo>
                    <a:pt x="494" y="8"/>
                  </a:lnTo>
                  <a:lnTo>
                    <a:pt x="534" y="20"/>
                  </a:lnTo>
                  <a:lnTo>
                    <a:pt x="572" y="32"/>
                  </a:lnTo>
                  <a:lnTo>
                    <a:pt x="608" y="50"/>
                  </a:lnTo>
                  <a:lnTo>
                    <a:pt x="642" y="70"/>
                  </a:lnTo>
                  <a:lnTo>
                    <a:pt x="674" y="94"/>
                  </a:lnTo>
                  <a:lnTo>
                    <a:pt x="702" y="122"/>
                  </a:lnTo>
                  <a:lnTo>
                    <a:pt x="730" y="150"/>
                  </a:lnTo>
                  <a:lnTo>
                    <a:pt x="752" y="182"/>
                  </a:lnTo>
                  <a:lnTo>
                    <a:pt x="774" y="216"/>
                  </a:lnTo>
                  <a:lnTo>
                    <a:pt x="790" y="252"/>
                  </a:lnTo>
                  <a:lnTo>
                    <a:pt x="804" y="290"/>
                  </a:lnTo>
                  <a:lnTo>
                    <a:pt x="814" y="330"/>
                  </a:lnTo>
                  <a:lnTo>
                    <a:pt x="822" y="370"/>
                  </a:lnTo>
                  <a:lnTo>
                    <a:pt x="824" y="412"/>
                  </a:lnTo>
                  <a:close/>
                </a:path>
              </a:pathLst>
            </a:custGeom>
            <a:noFill/>
            <a:ln w="15875">
              <a:solidFill>
                <a:srgbClr val="6D6E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210"/>
            <p:cNvSpPr>
              <a:spLocks/>
            </p:cNvSpPr>
            <p:nvPr/>
          </p:nvSpPr>
          <p:spPr bwMode="auto">
            <a:xfrm>
              <a:off x="5876925" y="4684713"/>
              <a:ext cx="1766888" cy="1773237"/>
            </a:xfrm>
            <a:custGeom>
              <a:avLst/>
              <a:gdLst>
                <a:gd name="T0" fmla="*/ 2147483646 w 1238"/>
                <a:gd name="T1" fmla="*/ 2147483646 h 1238"/>
                <a:gd name="T2" fmla="*/ 2147483646 w 1238"/>
                <a:gd name="T3" fmla="*/ 2147483646 h 1238"/>
                <a:gd name="T4" fmla="*/ 2147483646 w 1238"/>
                <a:gd name="T5" fmla="*/ 2147483646 h 1238"/>
                <a:gd name="T6" fmla="*/ 2147483646 w 1238"/>
                <a:gd name="T7" fmla="*/ 2147483646 h 1238"/>
                <a:gd name="T8" fmla="*/ 2147483646 w 1238"/>
                <a:gd name="T9" fmla="*/ 2147483646 h 1238"/>
                <a:gd name="T10" fmla="*/ 2147483646 w 1238"/>
                <a:gd name="T11" fmla="*/ 2147483646 h 1238"/>
                <a:gd name="T12" fmla="*/ 2147483646 w 1238"/>
                <a:gd name="T13" fmla="*/ 2147483646 h 1238"/>
                <a:gd name="T14" fmla="*/ 2147483646 w 1238"/>
                <a:gd name="T15" fmla="*/ 2147483646 h 1238"/>
                <a:gd name="T16" fmla="*/ 2147483646 w 1238"/>
                <a:gd name="T17" fmla="*/ 2147483646 h 1238"/>
                <a:gd name="T18" fmla="*/ 2147483646 w 1238"/>
                <a:gd name="T19" fmla="*/ 2147483646 h 1238"/>
                <a:gd name="T20" fmla="*/ 2147483646 w 1238"/>
                <a:gd name="T21" fmla="*/ 2147483646 h 1238"/>
                <a:gd name="T22" fmla="*/ 2147483646 w 1238"/>
                <a:gd name="T23" fmla="*/ 2147483646 h 1238"/>
                <a:gd name="T24" fmla="*/ 2147483646 w 1238"/>
                <a:gd name="T25" fmla="*/ 2147483646 h 1238"/>
                <a:gd name="T26" fmla="*/ 2147483646 w 1238"/>
                <a:gd name="T27" fmla="*/ 2147483646 h 1238"/>
                <a:gd name="T28" fmla="*/ 2147483646 w 1238"/>
                <a:gd name="T29" fmla="*/ 2147483646 h 1238"/>
                <a:gd name="T30" fmla="*/ 2147483646 w 1238"/>
                <a:gd name="T31" fmla="*/ 2147483646 h 1238"/>
                <a:gd name="T32" fmla="*/ 2147483646 w 1238"/>
                <a:gd name="T33" fmla="*/ 2147483646 h 1238"/>
                <a:gd name="T34" fmla="*/ 2147483646 w 1238"/>
                <a:gd name="T35" fmla="*/ 2147483646 h 1238"/>
                <a:gd name="T36" fmla="*/ 2147483646 w 1238"/>
                <a:gd name="T37" fmla="*/ 2147483646 h 1238"/>
                <a:gd name="T38" fmla="*/ 2147483646 w 1238"/>
                <a:gd name="T39" fmla="*/ 2147483646 h 1238"/>
                <a:gd name="T40" fmla="*/ 2147483646 w 1238"/>
                <a:gd name="T41" fmla="*/ 2147483646 h 1238"/>
                <a:gd name="T42" fmla="*/ 0 w 1238"/>
                <a:gd name="T43" fmla="*/ 2147483646 h 1238"/>
                <a:gd name="T44" fmla="*/ 0 w 1238"/>
                <a:gd name="T45" fmla="*/ 2147483646 h 1238"/>
                <a:gd name="T46" fmla="*/ 2147483646 w 1238"/>
                <a:gd name="T47" fmla="*/ 2147483646 h 1238"/>
                <a:gd name="T48" fmla="*/ 2147483646 w 1238"/>
                <a:gd name="T49" fmla="*/ 2147483646 h 1238"/>
                <a:gd name="T50" fmla="*/ 2147483646 w 1238"/>
                <a:gd name="T51" fmla="*/ 2147483646 h 1238"/>
                <a:gd name="T52" fmla="*/ 2147483646 w 1238"/>
                <a:gd name="T53" fmla="*/ 2147483646 h 1238"/>
                <a:gd name="T54" fmla="*/ 2147483646 w 1238"/>
                <a:gd name="T55" fmla="*/ 2147483646 h 1238"/>
                <a:gd name="T56" fmla="*/ 2147483646 w 1238"/>
                <a:gd name="T57" fmla="*/ 2147483646 h 1238"/>
                <a:gd name="T58" fmla="*/ 2147483646 w 1238"/>
                <a:gd name="T59" fmla="*/ 2147483646 h 1238"/>
                <a:gd name="T60" fmla="*/ 2147483646 w 1238"/>
                <a:gd name="T61" fmla="*/ 2147483646 h 1238"/>
                <a:gd name="T62" fmla="*/ 2147483646 w 1238"/>
                <a:gd name="T63" fmla="*/ 2147483646 h 1238"/>
                <a:gd name="T64" fmla="*/ 2147483646 w 1238"/>
                <a:gd name="T65" fmla="*/ 0 h 1238"/>
                <a:gd name="T66" fmla="*/ 2147483646 w 1238"/>
                <a:gd name="T67" fmla="*/ 0 h 1238"/>
                <a:gd name="T68" fmla="*/ 2147483646 w 1238"/>
                <a:gd name="T69" fmla="*/ 2147483646 h 1238"/>
                <a:gd name="T70" fmla="*/ 2147483646 w 1238"/>
                <a:gd name="T71" fmla="*/ 2147483646 h 1238"/>
                <a:gd name="T72" fmla="*/ 2147483646 w 1238"/>
                <a:gd name="T73" fmla="*/ 2147483646 h 1238"/>
                <a:gd name="T74" fmla="*/ 2147483646 w 1238"/>
                <a:gd name="T75" fmla="*/ 2147483646 h 1238"/>
                <a:gd name="T76" fmla="*/ 2147483646 w 1238"/>
                <a:gd name="T77" fmla="*/ 2147483646 h 1238"/>
                <a:gd name="T78" fmla="*/ 2147483646 w 1238"/>
                <a:gd name="T79" fmla="*/ 2147483646 h 1238"/>
                <a:gd name="T80" fmla="*/ 2147483646 w 1238"/>
                <a:gd name="T81" fmla="*/ 2147483646 h 1238"/>
                <a:gd name="T82" fmla="*/ 2147483646 w 1238"/>
                <a:gd name="T83" fmla="*/ 2147483646 h 1238"/>
                <a:gd name="T84" fmla="*/ 2147483646 w 1238"/>
                <a:gd name="T85" fmla="*/ 2147483646 h 1238"/>
                <a:gd name="T86" fmla="*/ 2147483646 w 1238"/>
                <a:gd name="T87" fmla="*/ 2147483646 h 12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8"/>
                <a:gd name="T133" fmla="*/ 0 h 1238"/>
                <a:gd name="T134" fmla="*/ 1238 w 1238"/>
                <a:gd name="T135" fmla="*/ 1238 h 12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8" h="1238">
                  <a:moveTo>
                    <a:pt x="1238" y="618"/>
                  </a:moveTo>
                  <a:lnTo>
                    <a:pt x="1238" y="618"/>
                  </a:lnTo>
                  <a:lnTo>
                    <a:pt x="1238" y="650"/>
                  </a:lnTo>
                  <a:lnTo>
                    <a:pt x="1236" y="682"/>
                  </a:lnTo>
                  <a:lnTo>
                    <a:pt x="1232" y="712"/>
                  </a:lnTo>
                  <a:lnTo>
                    <a:pt x="1226" y="744"/>
                  </a:lnTo>
                  <a:lnTo>
                    <a:pt x="1218" y="774"/>
                  </a:lnTo>
                  <a:lnTo>
                    <a:pt x="1210" y="802"/>
                  </a:lnTo>
                  <a:lnTo>
                    <a:pt x="1200" y="832"/>
                  </a:lnTo>
                  <a:lnTo>
                    <a:pt x="1190" y="860"/>
                  </a:lnTo>
                  <a:lnTo>
                    <a:pt x="1178" y="886"/>
                  </a:lnTo>
                  <a:lnTo>
                    <a:pt x="1164" y="914"/>
                  </a:lnTo>
                  <a:lnTo>
                    <a:pt x="1148" y="940"/>
                  </a:lnTo>
                  <a:lnTo>
                    <a:pt x="1132" y="964"/>
                  </a:lnTo>
                  <a:lnTo>
                    <a:pt x="1116" y="988"/>
                  </a:lnTo>
                  <a:lnTo>
                    <a:pt x="1096" y="1012"/>
                  </a:lnTo>
                  <a:lnTo>
                    <a:pt x="1078" y="1034"/>
                  </a:lnTo>
                  <a:lnTo>
                    <a:pt x="1056" y="1056"/>
                  </a:lnTo>
                  <a:lnTo>
                    <a:pt x="1036" y="1076"/>
                  </a:lnTo>
                  <a:lnTo>
                    <a:pt x="1012" y="1096"/>
                  </a:lnTo>
                  <a:lnTo>
                    <a:pt x="990" y="1114"/>
                  </a:lnTo>
                  <a:lnTo>
                    <a:pt x="966" y="1132"/>
                  </a:lnTo>
                  <a:lnTo>
                    <a:pt x="940" y="1148"/>
                  </a:lnTo>
                  <a:lnTo>
                    <a:pt x="914" y="1162"/>
                  </a:lnTo>
                  <a:lnTo>
                    <a:pt x="888" y="1176"/>
                  </a:lnTo>
                  <a:lnTo>
                    <a:pt x="860" y="1190"/>
                  </a:lnTo>
                  <a:lnTo>
                    <a:pt x="832" y="1200"/>
                  </a:lnTo>
                  <a:lnTo>
                    <a:pt x="804" y="1210"/>
                  </a:lnTo>
                  <a:lnTo>
                    <a:pt x="774" y="1218"/>
                  </a:lnTo>
                  <a:lnTo>
                    <a:pt x="744" y="1226"/>
                  </a:lnTo>
                  <a:lnTo>
                    <a:pt x="714" y="1230"/>
                  </a:lnTo>
                  <a:lnTo>
                    <a:pt x="682" y="1234"/>
                  </a:lnTo>
                  <a:lnTo>
                    <a:pt x="650" y="1236"/>
                  </a:lnTo>
                  <a:lnTo>
                    <a:pt x="620" y="1238"/>
                  </a:lnTo>
                  <a:lnTo>
                    <a:pt x="588" y="1236"/>
                  </a:lnTo>
                  <a:lnTo>
                    <a:pt x="556" y="1234"/>
                  </a:lnTo>
                  <a:lnTo>
                    <a:pt x="524" y="1230"/>
                  </a:lnTo>
                  <a:lnTo>
                    <a:pt x="494" y="1226"/>
                  </a:lnTo>
                  <a:lnTo>
                    <a:pt x="464" y="1218"/>
                  </a:lnTo>
                  <a:lnTo>
                    <a:pt x="434" y="1210"/>
                  </a:lnTo>
                  <a:lnTo>
                    <a:pt x="406" y="1200"/>
                  </a:lnTo>
                  <a:lnTo>
                    <a:pt x="378" y="1190"/>
                  </a:lnTo>
                  <a:lnTo>
                    <a:pt x="350" y="1176"/>
                  </a:lnTo>
                  <a:lnTo>
                    <a:pt x="324" y="1162"/>
                  </a:lnTo>
                  <a:lnTo>
                    <a:pt x="298" y="1148"/>
                  </a:lnTo>
                  <a:lnTo>
                    <a:pt x="272" y="1132"/>
                  </a:lnTo>
                  <a:lnTo>
                    <a:pt x="248" y="1114"/>
                  </a:lnTo>
                  <a:lnTo>
                    <a:pt x="226" y="1096"/>
                  </a:lnTo>
                  <a:lnTo>
                    <a:pt x="202" y="1076"/>
                  </a:lnTo>
                  <a:lnTo>
                    <a:pt x="182" y="1056"/>
                  </a:lnTo>
                  <a:lnTo>
                    <a:pt x="160" y="1034"/>
                  </a:lnTo>
                  <a:lnTo>
                    <a:pt x="142" y="1012"/>
                  </a:lnTo>
                  <a:lnTo>
                    <a:pt x="122" y="988"/>
                  </a:lnTo>
                  <a:lnTo>
                    <a:pt x="106" y="964"/>
                  </a:lnTo>
                  <a:lnTo>
                    <a:pt x="90" y="940"/>
                  </a:lnTo>
                  <a:lnTo>
                    <a:pt x="74" y="914"/>
                  </a:lnTo>
                  <a:lnTo>
                    <a:pt x="62" y="886"/>
                  </a:lnTo>
                  <a:lnTo>
                    <a:pt x="48" y="860"/>
                  </a:lnTo>
                  <a:lnTo>
                    <a:pt x="38" y="832"/>
                  </a:lnTo>
                  <a:lnTo>
                    <a:pt x="28" y="802"/>
                  </a:lnTo>
                  <a:lnTo>
                    <a:pt x="20" y="774"/>
                  </a:lnTo>
                  <a:lnTo>
                    <a:pt x="12" y="744"/>
                  </a:lnTo>
                  <a:lnTo>
                    <a:pt x="8" y="712"/>
                  </a:lnTo>
                  <a:lnTo>
                    <a:pt x="4" y="682"/>
                  </a:lnTo>
                  <a:lnTo>
                    <a:pt x="0" y="650"/>
                  </a:lnTo>
                  <a:lnTo>
                    <a:pt x="0" y="618"/>
                  </a:lnTo>
                  <a:lnTo>
                    <a:pt x="0" y="586"/>
                  </a:lnTo>
                  <a:lnTo>
                    <a:pt x="4" y="556"/>
                  </a:lnTo>
                  <a:lnTo>
                    <a:pt x="8" y="524"/>
                  </a:lnTo>
                  <a:lnTo>
                    <a:pt x="12" y="494"/>
                  </a:lnTo>
                  <a:lnTo>
                    <a:pt x="20" y="464"/>
                  </a:lnTo>
                  <a:lnTo>
                    <a:pt x="28" y="434"/>
                  </a:lnTo>
                  <a:lnTo>
                    <a:pt x="38" y="406"/>
                  </a:lnTo>
                  <a:lnTo>
                    <a:pt x="48" y="378"/>
                  </a:lnTo>
                  <a:lnTo>
                    <a:pt x="62" y="350"/>
                  </a:lnTo>
                  <a:lnTo>
                    <a:pt x="74" y="324"/>
                  </a:lnTo>
                  <a:lnTo>
                    <a:pt x="90" y="298"/>
                  </a:lnTo>
                  <a:lnTo>
                    <a:pt x="106" y="272"/>
                  </a:lnTo>
                  <a:lnTo>
                    <a:pt x="122" y="248"/>
                  </a:lnTo>
                  <a:lnTo>
                    <a:pt x="142" y="224"/>
                  </a:lnTo>
                  <a:lnTo>
                    <a:pt x="160" y="202"/>
                  </a:lnTo>
                  <a:lnTo>
                    <a:pt x="182" y="180"/>
                  </a:lnTo>
                  <a:lnTo>
                    <a:pt x="202" y="160"/>
                  </a:lnTo>
                  <a:lnTo>
                    <a:pt x="226" y="140"/>
                  </a:lnTo>
                  <a:lnTo>
                    <a:pt x="248" y="122"/>
                  </a:lnTo>
                  <a:lnTo>
                    <a:pt x="272" y="106"/>
                  </a:lnTo>
                  <a:lnTo>
                    <a:pt x="298" y="90"/>
                  </a:lnTo>
                  <a:lnTo>
                    <a:pt x="324" y="74"/>
                  </a:lnTo>
                  <a:lnTo>
                    <a:pt x="350" y="60"/>
                  </a:lnTo>
                  <a:lnTo>
                    <a:pt x="378" y="48"/>
                  </a:lnTo>
                  <a:lnTo>
                    <a:pt x="406" y="36"/>
                  </a:lnTo>
                  <a:lnTo>
                    <a:pt x="434" y="28"/>
                  </a:lnTo>
                  <a:lnTo>
                    <a:pt x="464" y="18"/>
                  </a:lnTo>
                  <a:lnTo>
                    <a:pt x="494" y="12"/>
                  </a:lnTo>
                  <a:lnTo>
                    <a:pt x="524" y="6"/>
                  </a:lnTo>
                  <a:lnTo>
                    <a:pt x="556" y="2"/>
                  </a:lnTo>
                  <a:lnTo>
                    <a:pt x="588" y="0"/>
                  </a:lnTo>
                  <a:lnTo>
                    <a:pt x="620" y="0"/>
                  </a:lnTo>
                  <a:lnTo>
                    <a:pt x="650" y="0"/>
                  </a:lnTo>
                  <a:lnTo>
                    <a:pt x="682" y="2"/>
                  </a:lnTo>
                  <a:lnTo>
                    <a:pt x="714" y="6"/>
                  </a:lnTo>
                  <a:lnTo>
                    <a:pt x="744" y="12"/>
                  </a:lnTo>
                  <a:lnTo>
                    <a:pt x="774" y="18"/>
                  </a:lnTo>
                  <a:lnTo>
                    <a:pt x="804" y="28"/>
                  </a:lnTo>
                  <a:lnTo>
                    <a:pt x="832" y="36"/>
                  </a:lnTo>
                  <a:lnTo>
                    <a:pt x="860" y="48"/>
                  </a:lnTo>
                  <a:lnTo>
                    <a:pt x="888" y="60"/>
                  </a:lnTo>
                  <a:lnTo>
                    <a:pt x="914" y="74"/>
                  </a:lnTo>
                  <a:lnTo>
                    <a:pt x="940" y="90"/>
                  </a:lnTo>
                  <a:lnTo>
                    <a:pt x="966" y="106"/>
                  </a:lnTo>
                  <a:lnTo>
                    <a:pt x="990" y="122"/>
                  </a:lnTo>
                  <a:lnTo>
                    <a:pt x="1012" y="140"/>
                  </a:lnTo>
                  <a:lnTo>
                    <a:pt x="1036" y="160"/>
                  </a:lnTo>
                  <a:lnTo>
                    <a:pt x="1056" y="180"/>
                  </a:lnTo>
                  <a:lnTo>
                    <a:pt x="1078" y="202"/>
                  </a:lnTo>
                  <a:lnTo>
                    <a:pt x="1096" y="224"/>
                  </a:lnTo>
                  <a:lnTo>
                    <a:pt x="1116" y="248"/>
                  </a:lnTo>
                  <a:lnTo>
                    <a:pt x="1132" y="272"/>
                  </a:lnTo>
                  <a:lnTo>
                    <a:pt x="1148" y="298"/>
                  </a:lnTo>
                  <a:lnTo>
                    <a:pt x="1164" y="324"/>
                  </a:lnTo>
                  <a:lnTo>
                    <a:pt x="1178" y="350"/>
                  </a:lnTo>
                  <a:lnTo>
                    <a:pt x="1190" y="378"/>
                  </a:lnTo>
                  <a:lnTo>
                    <a:pt x="1200" y="406"/>
                  </a:lnTo>
                  <a:lnTo>
                    <a:pt x="1210" y="434"/>
                  </a:lnTo>
                  <a:lnTo>
                    <a:pt x="1218" y="464"/>
                  </a:lnTo>
                  <a:lnTo>
                    <a:pt x="1226" y="494"/>
                  </a:lnTo>
                  <a:lnTo>
                    <a:pt x="1232" y="524"/>
                  </a:lnTo>
                  <a:lnTo>
                    <a:pt x="1236" y="556"/>
                  </a:lnTo>
                  <a:lnTo>
                    <a:pt x="1238" y="586"/>
                  </a:lnTo>
                  <a:lnTo>
                    <a:pt x="1238" y="618"/>
                  </a:lnTo>
                  <a:close/>
                </a:path>
              </a:pathLst>
            </a:custGeom>
            <a:noFill/>
            <a:ln w="15875">
              <a:solidFill>
                <a:srgbClr val="6D6E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211"/>
            <p:cNvSpPr>
              <a:spLocks/>
            </p:cNvSpPr>
            <p:nvPr/>
          </p:nvSpPr>
          <p:spPr bwMode="auto">
            <a:xfrm>
              <a:off x="6173788" y="4979988"/>
              <a:ext cx="1176337" cy="1179512"/>
            </a:xfrm>
            <a:custGeom>
              <a:avLst/>
              <a:gdLst>
                <a:gd name="T0" fmla="*/ 2147483646 w 824"/>
                <a:gd name="T1" fmla="*/ 2147483646 h 824"/>
                <a:gd name="T2" fmla="*/ 2147483646 w 824"/>
                <a:gd name="T3" fmla="*/ 2147483646 h 824"/>
                <a:gd name="T4" fmla="*/ 2147483646 w 824"/>
                <a:gd name="T5" fmla="*/ 2147483646 h 824"/>
                <a:gd name="T6" fmla="*/ 2147483646 w 824"/>
                <a:gd name="T7" fmla="*/ 2147483646 h 824"/>
                <a:gd name="T8" fmla="*/ 2147483646 w 824"/>
                <a:gd name="T9" fmla="*/ 2147483646 h 824"/>
                <a:gd name="T10" fmla="*/ 2147483646 w 824"/>
                <a:gd name="T11" fmla="*/ 2147483646 h 824"/>
                <a:gd name="T12" fmla="*/ 2147483646 w 824"/>
                <a:gd name="T13" fmla="*/ 2147483646 h 824"/>
                <a:gd name="T14" fmla="*/ 2147483646 w 824"/>
                <a:gd name="T15" fmla="*/ 2147483646 h 824"/>
                <a:gd name="T16" fmla="*/ 2147483646 w 824"/>
                <a:gd name="T17" fmla="*/ 2147483646 h 824"/>
                <a:gd name="T18" fmla="*/ 2147483646 w 824"/>
                <a:gd name="T19" fmla="*/ 2147483646 h 824"/>
                <a:gd name="T20" fmla="*/ 2147483646 w 824"/>
                <a:gd name="T21" fmla="*/ 2147483646 h 824"/>
                <a:gd name="T22" fmla="*/ 2147483646 w 824"/>
                <a:gd name="T23" fmla="*/ 2147483646 h 824"/>
                <a:gd name="T24" fmla="*/ 2147483646 w 824"/>
                <a:gd name="T25" fmla="*/ 2147483646 h 824"/>
                <a:gd name="T26" fmla="*/ 2147483646 w 824"/>
                <a:gd name="T27" fmla="*/ 2147483646 h 824"/>
                <a:gd name="T28" fmla="*/ 2147483646 w 824"/>
                <a:gd name="T29" fmla="*/ 2147483646 h 824"/>
                <a:gd name="T30" fmla="*/ 2147483646 w 824"/>
                <a:gd name="T31" fmla="*/ 2147483646 h 824"/>
                <a:gd name="T32" fmla="*/ 2147483646 w 824"/>
                <a:gd name="T33" fmla="*/ 2147483646 h 824"/>
                <a:gd name="T34" fmla="*/ 0 w 824"/>
                <a:gd name="T35" fmla="*/ 2147483646 h 824"/>
                <a:gd name="T36" fmla="*/ 2147483646 w 824"/>
                <a:gd name="T37" fmla="*/ 2147483646 h 824"/>
                <a:gd name="T38" fmla="*/ 2147483646 w 824"/>
                <a:gd name="T39" fmla="*/ 2147483646 h 824"/>
                <a:gd name="T40" fmla="*/ 2147483646 w 824"/>
                <a:gd name="T41" fmla="*/ 2147483646 h 824"/>
                <a:gd name="T42" fmla="*/ 2147483646 w 824"/>
                <a:gd name="T43" fmla="*/ 2147483646 h 824"/>
                <a:gd name="T44" fmla="*/ 2147483646 w 824"/>
                <a:gd name="T45" fmla="*/ 2147483646 h 824"/>
                <a:gd name="T46" fmla="*/ 2147483646 w 824"/>
                <a:gd name="T47" fmla="*/ 2147483646 h 824"/>
                <a:gd name="T48" fmla="*/ 2147483646 w 824"/>
                <a:gd name="T49" fmla="*/ 2147483646 h 824"/>
                <a:gd name="T50" fmla="*/ 2147483646 w 824"/>
                <a:gd name="T51" fmla="*/ 0 h 824"/>
                <a:gd name="T52" fmla="*/ 2147483646 w 824"/>
                <a:gd name="T53" fmla="*/ 2147483646 h 824"/>
                <a:gd name="T54" fmla="*/ 2147483646 w 824"/>
                <a:gd name="T55" fmla="*/ 2147483646 h 824"/>
                <a:gd name="T56" fmla="*/ 2147483646 w 824"/>
                <a:gd name="T57" fmla="*/ 2147483646 h 824"/>
                <a:gd name="T58" fmla="*/ 2147483646 w 824"/>
                <a:gd name="T59" fmla="*/ 2147483646 h 824"/>
                <a:gd name="T60" fmla="*/ 2147483646 w 824"/>
                <a:gd name="T61" fmla="*/ 2147483646 h 824"/>
                <a:gd name="T62" fmla="*/ 2147483646 w 824"/>
                <a:gd name="T63" fmla="*/ 2147483646 h 824"/>
                <a:gd name="T64" fmla="*/ 2147483646 w 824"/>
                <a:gd name="T65" fmla="*/ 2147483646 h 824"/>
                <a:gd name="T66" fmla="*/ 2147483646 w 824"/>
                <a:gd name="T67" fmla="*/ 2147483646 h 824"/>
                <a:gd name="T68" fmla="*/ 2147483646 w 824"/>
                <a:gd name="T69" fmla="*/ 2147483646 h 8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4"/>
                <a:gd name="T106" fmla="*/ 0 h 824"/>
                <a:gd name="T107" fmla="*/ 824 w 824"/>
                <a:gd name="T108" fmla="*/ 824 h 8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4" h="824">
                  <a:moveTo>
                    <a:pt x="824" y="412"/>
                  </a:moveTo>
                  <a:lnTo>
                    <a:pt x="824" y="412"/>
                  </a:lnTo>
                  <a:lnTo>
                    <a:pt x="820" y="454"/>
                  </a:lnTo>
                  <a:lnTo>
                    <a:pt x="814" y="496"/>
                  </a:lnTo>
                  <a:lnTo>
                    <a:pt x="804" y="536"/>
                  </a:lnTo>
                  <a:lnTo>
                    <a:pt x="790" y="572"/>
                  </a:lnTo>
                  <a:lnTo>
                    <a:pt x="774" y="608"/>
                  </a:lnTo>
                  <a:lnTo>
                    <a:pt x="752" y="642"/>
                  </a:lnTo>
                  <a:lnTo>
                    <a:pt x="728" y="674"/>
                  </a:lnTo>
                  <a:lnTo>
                    <a:pt x="702" y="704"/>
                  </a:lnTo>
                  <a:lnTo>
                    <a:pt x="674" y="730"/>
                  </a:lnTo>
                  <a:lnTo>
                    <a:pt x="642" y="754"/>
                  </a:lnTo>
                  <a:lnTo>
                    <a:pt x="608" y="774"/>
                  </a:lnTo>
                  <a:lnTo>
                    <a:pt x="572" y="792"/>
                  </a:lnTo>
                  <a:lnTo>
                    <a:pt x="534" y="806"/>
                  </a:lnTo>
                  <a:lnTo>
                    <a:pt x="494" y="816"/>
                  </a:lnTo>
                  <a:lnTo>
                    <a:pt x="454" y="822"/>
                  </a:lnTo>
                  <a:lnTo>
                    <a:pt x="412" y="824"/>
                  </a:lnTo>
                  <a:lnTo>
                    <a:pt x="368" y="822"/>
                  </a:lnTo>
                  <a:lnTo>
                    <a:pt x="328" y="816"/>
                  </a:lnTo>
                  <a:lnTo>
                    <a:pt x="288" y="806"/>
                  </a:lnTo>
                  <a:lnTo>
                    <a:pt x="250" y="792"/>
                  </a:lnTo>
                  <a:lnTo>
                    <a:pt x="214" y="774"/>
                  </a:lnTo>
                  <a:lnTo>
                    <a:pt x="180" y="754"/>
                  </a:lnTo>
                  <a:lnTo>
                    <a:pt x="150" y="730"/>
                  </a:lnTo>
                  <a:lnTo>
                    <a:pt x="120" y="704"/>
                  </a:lnTo>
                  <a:lnTo>
                    <a:pt x="94" y="674"/>
                  </a:lnTo>
                  <a:lnTo>
                    <a:pt x="70" y="642"/>
                  </a:lnTo>
                  <a:lnTo>
                    <a:pt x="48" y="608"/>
                  </a:lnTo>
                  <a:lnTo>
                    <a:pt x="32" y="572"/>
                  </a:lnTo>
                  <a:lnTo>
                    <a:pt x="18" y="536"/>
                  </a:lnTo>
                  <a:lnTo>
                    <a:pt x="8" y="496"/>
                  </a:lnTo>
                  <a:lnTo>
                    <a:pt x="2" y="454"/>
                  </a:lnTo>
                  <a:lnTo>
                    <a:pt x="0" y="412"/>
                  </a:lnTo>
                  <a:lnTo>
                    <a:pt x="2" y="370"/>
                  </a:lnTo>
                  <a:lnTo>
                    <a:pt x="8" y="330"/>
                  </a:lnTo>
                  <a:lnTo>
                    <a:pt x="18" y="290"/>
                  </a:lnTo>
                  <a:lnTo>
                    <a:pt x="32" y="252"/>
                  </a:lnTo>
                  <a:lnTo>
                    <a:pt x="48" y="216"/>
                  </a:lnTo>
                  <a:lnTo>
                    <a:pt x="70" y="182"/>
                  </a:lnTo>
                  <a:lnTo>
                    <a:pt x="94" y="150"/>
                  </a:lnTo>
                  <a:lnTo>
                    <a:pt x="120" y="122"/>
                  </a:lnTo>
                  <a:lnTo>
                    <a:pt x="150" y="94"/>
                  </a:lnTo>
                  <a:lnTo>
                    <a:pt x="180" y="70"/>
                  </a:lnTo>
                  <a:lnTo>
                    <a:pt x="214" y="50"/>
                  </a:lnTo>
                  <a:lnTo>
                    <a:pt x="250" y="32"/>
                  </a:lnTo>
                  <a:lnTo>
                    <a:pt x="288" y="20"/>
                  </a:lnTo>
                  <a:lnTo>
                    <a:pt x="328" y="8"/>
                  </a:lnTo>
                  <a:lnTo>
                    <a:pt x="368" y="2"/>
                  </a:lnTo>
                  <a:lnTo>
                    <a:pt x="412" y="0"/>
                  </a:lnTo>
                  <a:lnTo>
                    <a:pt x="454" y="2"/>
                  </a:lnTo>
                  <a:lnTo>
                    <a:pt x="494" y="8"/>
                  </a:lnTo>
                  <a:lnTo>
                    <a:pt x="534" y="20"/>
                  </a:lnTo>
                  <a:lnTo>
                    <a:pt x="572" y="32"/>
                  </a:lnTo>
                  <a:lnTo>
                    <a:pt x="608" y="50"/>
                  </a:lnTo>
                  <a:lnTo>
                    <a:pt x="642" y="70"/>
                  </a:lnTo>
                  <a:lnTo>
                    <a:pt x="674" y="94"/>
                  </a:lnTo>
                  <a:lnTo>
                    <a:pt x="702" y="122"/>
                  </a:lnTo>
                  <a:lnTo>
                    <a:pt x="728" y="150"/>
                  </a:lnTo>
                  <a:lnTo>
                    <a:pt x="752" y="182"/>
                  </a:lnTo>
                  <a:lnTo>
                    <a:pt x="774" y="216"/>
                  </a:lnTo>
                  <a:lnTo>
                    <a:pt x="790" y="252"/>
                  </a:lnTo>
                  <a:lnTo>
                    <a:pt x="804" y="290"/>
                  </a:lnTo>
                  <a:lnTo>
                    <a:pt x="814" y="330"/>
                  </a:lnTo>
                  <a:lnTo>
                    <a:pt x="820" y="370"/>
                  </a:lnTo>
                  <a:lnTo>
                    <a:pt x="824" y="412"/>
                  </a:lnTo>
                  <a:close/>
                </a:path>
              </a:pathLst>
            </a:custGeom>
            <a:noFill/>
            <a:ln w="15875">
              <a:solidFill>
                <a:srgbClr val="6D6E7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9" name="Picture 193"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1163" y="4913313"/>
              <a:ext cx="14128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94"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0988" y="4914900"/>
              <a:ext cx="14128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95"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7138" y="5430838"/>
              <a:ext cx="14128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96"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0313" y="5564188"/>
              <a:ext cx="14128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97"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0413" y="5122863"/>
              <a:ext cx="14128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98"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0413" y="5254625"/>
              <a:ext cx="14128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99"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3588" y="5426075"/>
              <a:ext cx="14128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00"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0413" y="5559425"/>
              <a:ext cx="14128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1"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0413" y="5746750"/>
              <a:ext cx="14128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2"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0413" y="5876925"/>
              <a:ext cx="14128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03"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9188" y="4913313"/>
              <a:ext cx="14128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04"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6188" y="4911725"/>
              <a:ext cx="141287"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05"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3688" y="5430838"/>
              <a:ext cx="14128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06" descr="rav83074_ta0202_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3688" y="5564188"/>
              <a:ext cx="14128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Freeform 221"/>
            <p:cNvSpPr>
              <a:spLocks noEditPoints="1"/>
            </p:cNvSpPr>
            <p:nvPr/>
          </p:nvSpPr>
          <p:spPr bwMode="auto">
            <a:xfrm>
              <a:off x="1814513" y="5959475"/>
              <a:ext cx="271462" cy="74613"/>
            </a:xfrm>
            <a:custGeom>
              <a:avLst/>
              <a:gdLst>
                <a:gd name="T0" fmla="*/ 2147483646 w 190"/>
                <a:gd name="T1" fmla="*/ 0 h 52"/>
                <a:gd name="T2" fmla="*/ 2147483646 w 190"/>
                <a:gd name="T3" fmla="*/ 2147483646 h 52"/>
                <a:gd name="T4" fmla="*/ 0 w 190"/>
                <a:gd name="T5" fmla="*/ 2147483646 h 52"/>
                <a:gd name="T6" fmla="*/ 0 w 190"/>
                <a:gd name="T7" fmla="*/ 0 h 52"/>
                <a:gd name="T8" fmla="*/ 2147483646 w 190"/>
                <a:gd name="T9" fmla="*/ 0 h 52"/>
                <a:gd name="T10" fmla="*/ 2147483646 w 190"/>
                <a:gd name="T11" fmla="*/ 2147483646 h 52"/>
                <a:gd name="T12" fmla="*/ 2147483646 w 190"/>
                <a:gd name="T13" fmla="*/ 2147483646 h 52"/>
                <a:gd name="T14" fmla="*/ 0 w 190"/>
                <a:gd name="T15" fmla="*/ 2147483646 h 52"/>
                <a:gd name="T16" fmla="*/ 0 w 190"/>
                <a:gd name="T17" fmla="*/ 2147483646 h 52"/>
                <a:gd name="T18" fmla="*/ 2147483646 w 190"/>
                <a:gd name="T19" fmla="*/ 2147483646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52"/>
                <a:gd name="T32" fmla="*/ 190 w 190"/>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52">
                  <a:moveTo>
                    <a:pt x="190" y="0"/>
                  </a:moveTo>
                  <a:lnTo>
                    <a:pt x="190" y="12"/>
                  </a:lnTo>
                  <a:lnTo>
                    <a:pt x="0" y="12"/>
                  </a:lnTo>
                  <a:lnTo>
                    <a:pt x="0" y="0"/>
                  </a:lnTo>
                  <a:lnTo>
                    <a:pt x="190" y="0"/>
                  </a:lnTo>
                  <a:close/>
                  <a:moveTo>
                    <a:pt x="190" y="42"/>
                  </a:moveTo>
                  <a:lnTo>
                    <a:pt x="190" y="52"/>
                  </a:lnTo>
                  <a:lnTo>
                    <a:pt x="0" y="52"/>
                  </a:lnTo>
                  <a:lnTo>
                    <a:pt x="0" y="42"/>
                  </a:lnTo>
                  <a:lnTo>
                    <a:pt x="19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Rectangle 222"/>
            <p:cNvSpPr>
              <a:spLocks noChangeArrowheads="1"/>
            </p:cNvSpPr>
            <p:nvPr/>
          </p:nvSpPr>
          <p:spPr bwMode="auto">
            <a:xfrm>
              <a:off x="1814513" y="5899150"/>
              <a:ext cx="271462"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a:solidFill>
                  <a:schemeClr val="tx1"/>
                </a:solidFill>
                <a:latin typeface="Times New Roman" panose="02020603050405020304" pitchFamily="18" charset="0"/>
              </a:endParaRPr>
            </a:p>
          </p:txBody>
        </p:sp>
      </p:grpSp>
      <p:sp>
        <p:nvSpPr>
          <p:cNvPr id="23" name="Rectangle 22"/>
          <p:cNvSpPr/>
          <p:nvPr/>
        </p:nvSpPr>
        <p:spPr>
          <a:xfrm>
            <a:off x="3416300" y="4457700"/>
            <a:ext cx="5486400" cy="1935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661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23" y="145915"/>
            <a:ext cx="8299555" cy="1325563"/>
          </a:xfrm>
        </p:spPr>
        <p:txBody>
          <a:bodyPr>
            <a:normAutofit/>
          </a:bodyPr>
          <a:lstStyle/>
          <a:p>
            <a:r>
              <a:rPr lang="en-US" sz="4000" dirty="0" smtClean="0"/>
              <a:t>Ionic Bonds Have Transferred Electrons</a:t>
            </a:r>
            <a:endParaRPr lang="en-US" sz="4000" dirty="0"/>
          </a:p>
        </p:txBody>
      </p:sp>
      <p:pic>
        <p:nvPicPr>
          <p:cNvPr id="3" name="Picture 2"/>
          <p:cNvPicPr>
            <a:picLocks noChangeAspect="1"/>
          </p:cNvPicPr>
          <p:nvPr/>
        </p:nvPicPr>
        <p:blipFill>
          <a:blip r:embed="rId2" cstate="print"/>
          <a:stretch>
            <a:fillRect/>
          </a:stretch>
        </p:blipFill>
        <p:spPr>
          <a:xfrm>
            <a:off x="986546" y="1624454"/>
            <a:ext cx="7169387" cy="1755006"/>
          </a:xfrm>
          <a:prstGeom prst="rect">
            <a:avLst/>
          </a:prstGeom>
        </p:spPr>
      </p:pic>
      <p:sp>
        <p:nvSpPr>
          <p:cNvPr id="19" name="TextBox 18"/>
          <p:cNvSpPr txBox="1"/>
          <p:nvPr/>
        </p:nvSpPr>
        <p:spPr>
          <a:xfrm>
            <a:off x="6863135" y="3379216"/>
            <a:ext cx="1448657" cy="523220"/>
          </a:xfrm>
          <a:prstGeom prst="rect">
            <a:avLst/>
          </a:prstGeom>
          <a:noFill/>
        </p:spPr>
        <p:txBody>
          <a:bodyPr wrap="square" rtlCol="0">
            <a:spAutoFit/>
          </a:bodyPr>
          <a:lstStyle/>
          <a:p>
            <a:r>
              <a:rPr lang="en-US" sz="2800" dirty="0" smtClean="0"/>
              <a:t>Anion </a:t>
            </a:r>
            <a:r>
              <a:rPr lang="en-US" sz="2400" dirty="0" smtClean="0"/>
              <a:t>(-)</a:t>
            </a:r>
            <a:endParaRPr lang="en-US" sz="2400" dirty="0"/>
          </a:p>
        </p:txBody>
      </p:sp>
      <p:sp>
        <p:nvSpPr>
          <p:cNvPr id="21" name="TextBox 20"/>
          <p:cNvSpPr txBox="1"/>
          <p:nvPr/>
        </p:nvSpPr>
        <p:spPr>
          <a:xfrm>
            <a:off x="4944411" y="3379216"/>
            <a:ext cx="1655869" cy="523220"/>
          </a:xfrm>
          <a:prstGeom prst="rect">
            <a:avLst/>
          </a:prstGeom>
          <a:noFill/>
        </p:spPr>
        <p:txBody>
          <a:bodyPr wrap="square" rtlCol="0">
            <a:spAutoFit/>
          </a:bodyPr>
          <a:lstStyle/>
          <a:p>
            <a:r>
              <a:rPr lang="en-US" sz="2800" dirty="0" smtClean="0"/>
              <a:t>Cation </a:t>
            </a:r>
            <a:r>
              <a:rPr lang="en-US" sz="2400" dirty="0" smtClean="0"/>
              <a:t>(+)</a:t>
            </a:r>
            <a:endParaRPr lang="en-US" sz="2400" dirty="0"/>
          </a:p>
        </p:txBody>
      </p:sp>
      <p:sp>
        <p:nvSpPr>
          <p:cNvPr id="22" name="TextBox 21"/>
          <p:cNvSpPr txBox="1"/>
          <p:nvPr/>
        </p:nvSpPr>
        <p:spPr>
          <a:xfrm>
            <a:off x="577494" y="5657198"/>
            <a:ext cx="7989012" cy="523220"/>
          </a:xfrm>
          <a:prstGeom prst="rect">
            <a:avLst/>
          </a:prstGeom>
          <a:noFill/>
        </p:spPr>
        <p:txBody>
          <a:bodyPr wrap="square" rtlCol="0">
            <a:spAutoFit/>
          </a:bodyPr>
          <a:lstStyle/>
          <a:p>
            <a:r>
              <a:rPr lang="en-US" sz="2800" dirty="0" smtClean="0"/>
              <a:t>Opposite charges attract, holding the atoms together.</a:t>
            </a:r>
            <a:endParaRPr lang="en-US" sz="2800" dirty="0"/>
          </a:p>
        </p:txBody>
      </p:sp>
      <p:pic>
        <p:nvPicPr>
          <p:cNvPr id="23" name="Picture 22"/>
          <p:cNvPicPr>
            <a:picLocks noChangeAspect="1"/>
          </p:cNvPicPr>
          <p:nvPr/>
        </p:nvPicPr>
        <p:blipFill rotWithShape="1">
          <a:blip r:embed="rId2" cstate="print"/>
          <a:srcRect l="56770" r="24027"/>
          <a:stretch/>
        </p:blipFill>
        <p:spPr>
          <a:xfrm>
            <a:off x="1767156" y="3855821"/>
            <a:ext cx="1376737" cy="1755006"/>
          </a:xfrm>
          <a:prstGeom prst="rect">
            <a:avLst/>
          </a:prstGeom>
        </p:spPr>
      </p:pic>
      <p:pic>
        <p:nvPicPr>
          <p:cNvPr id="24" name="Picture 23"/>
          <p:cNvPicPr>
            <a:picLocks noChangeAspect="1"/>
          </p:cNvPicPr>
          <p:nvPr/>
        </p:nvPicPr>
        <p:blipFill rotWithShape="1">
          <a:blip r:embed="rId2" cstate="print"/>
          <a:srcRect l="78552"/>
          <a:stretch/>
        </p:blipFill>
        <p:spPr>
          <a:xfrm>
            <a:off x="3143893" y="3855821"/>
            <a:ext cx="1537663" cy="1755006"/>
          </a:xfrm>
          <a:prstGeom prst="rect">
            <a:avLst/>
          </a:prstGeom>
        </p:spPr>
      </p:pic>
      <p:sp>
        <p:nvSpPr>
          <p:cNvPr id="25" name="TextBox 24"/>
          <p:cNvSpPr txBox="1"/>
          <p:nvPr/>
        </p:nvSpPr>
        <p:spPr>
          <a:xfrm>
            <a:off x="800521" y="4410158"/>
            <a:ext cx="1407560" cy="646331"/>
          </a:xfrm>
          <a:prstGeom prst="rect">
            <a:avLst/>
          </a:prstGeom>
          <a:noFill/>
        </p:spPr>
        <p:txBody>
          <a:bodyPr wrap="square" rtlCol="0">
            <a:spAutoFit/>
          </a:bodyPr>
          <a:lstStyle/>
          <a:p>
            <a:r>
              <a:rPr lang="en-US" dirty="0" smtClean="0"/>
              <a:t>sodium chloride</a:t>
            </a:r>
            <a:endParaRPr lang="en-US" dirty="0"/>
          </a:p>
        </p:txBody>
      </p:sp>
      <p:sp>
        <p:nvSpPr>
          <p:cNvPr id="26" name="TextBox 25"/>
          <p:cNvSpPr txBox="1"/>
          <p:nvPr/>
        </p:nvSpPr>
        <p:spPr>
          <a:xfrm>
            <a:off x="986546" y="6318140"/>
            <a:ext cx="6695507" cy="369332"/>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
        <p:nvSpPr>
          <p:cNvPr id="4" name="Right Arrow 3"/>
          <p:cNvSpPr/>
          <p:nvPr/>
        </p:nvSpPr>
        <p:spPr>
          <a:xfrm rot="8797671">
            <a:off x="3588080" y="3154071"/>
            <a:ext cx="1492434" cy="4971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061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Nonpolar vs. Polar Covalent Bonds</a:t>
            </a:r>
            <a:endParaRPr lang="en-US" sz="4000" dirty="0"/>
          </a:p>
        </p:txBody>
      </p:sp>
      <p:pic>
        <p:nvPicPr>
          <p:cNvPr id="4" name="Picture 3"/>
          <p:cNvPicPr>
            <a:picLocks noChangeAspect="1"/>
          </p:cNvPicPr>
          <p:nvPr/>
        </p:nvPicPr>
        <p:blipFill rotWithShape="1">
          <a:blip r:embed="rId3" cstate="print"/>
          <a:srcRect l="420" t="10444" r="54875" b="1092"/>
          <a:stretch/>
        </p:blipFill>
        <p:spPr>
          <a:xfrm>
            <a:off x="2931075" y="1622782"/>
            <a:ext cx="3281849" cy="4141021"/>
          </a:xfrm>
          <a:prstGeom prst="rect">
            <a:avLst/>
          </a:prstGeom>
        </p:spPr>
      </p:pic>
      <p:sp>
        <p:nvSpPr>
          <p:cNvPr id="5" name="TextBox 4"/>
          <p:cNvSpPr txBox="1"/>
          <p:nvPr/>
        </p:nvSpPr>
        <p:spPr>
          <a:xfrm>
            <a:off x="1283258" y="6277511"/>
            <a:ext cx="6577484" cy="369332"/>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
        <p:nvSpPr>
          <p:cNvPr id="8" name="Rectangle 7"/>
          <p:cNvSpPr/>
          <p:nvPr/>
        </p:nvSpPr>
        <p:spPr>
          <a:xfrm>
            <a:off x="5229546" y="3719245"/>
            <a:ext cx="482885" cy="216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399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6494463"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4487FD39-4B19-48D9-BF5E-CB0CC02460E3}" type="slidenum">
              <a:rPr lang="en-US" altLang="en-US" sz="1400">
                <a:solidFill>
                  <a:schemeClr val="tx1"/>
                </a:solidFill>
              </a:rPr>
              <a:pPr algn="r" eaLnBrk="1" hangingPunct="1">
                <a:spcBef>
                  <a:spcPct val="0"/>
                </a:spcBef>
                <a:buClrTx/>
                <a:buFontTx/>
                <a:buNone/>
              </a:pPr>
              <a:t>33</a:t>
            </a:fld>
            <a:endParaRPr lang="en-US" altLang="en-US" sz="1400">
              <a:solidFill>
                <a:schemeClr val="tx1"/>
              </a:solidFill>
            </a:endParaRPr>
          </a:p>
        </p:txBody>
      </p:sp>
      <p:sp>
        <p:nvSpPr>
          <p:cNvPr id="57347" name="Text Box 2"/>
          <p:cNvSpPr txBox="1">
            <a:spLocks noChangeArrowheads="1"/>
          </p:cNvSpPr>
          <p:nvPr/>
        </p:nvSpPr>
        <p:spPr bwMode="auto">
          <a:xfrm>
            <a:off x="461963" y="34925"/>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b="1" dirty="0">
                <a:solidFill>
                  <a:schemeClr val="tx1"/>
                </a:solidFill>
              </a:rPr>
              <a:t>Electronegativity</a:t>
            </a:r>
          </a:p>
        </p:txBody>
      </p:sp>
      <p:sp>
        <p:nvSpPr>
          <p:cNvPr id="57348" name="Text Box 3"/>
          <p:cNvSpPr txBox="1">
            <a:spLocks noChangeArrowheads="1"/>
          </p:cNvSpPr>
          <p:nvPr/>
        </p:nvSpPr>
        <p:spPr bwMode="auto">
          <a:xfrm>
            <a:off x="276225" y="914400"/>
            <a:ext cx="845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marL="914400" indent="-457200">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eaLnBrk="1" hangingPunct="1">
              <a:lnSpc>
                <a:spcPct val="90000"/>
              </a:lnSpc>
              <a:buFont typeface="Arial" panose="020B0604020202020204" pitchFamily="34" charset="0"/>
              <a:buChar char="•"/>
            </a:pPr>
            <a:r>
              <a:rPr lang="en-US" altLang="en-US" sz="2800" b="1" dirty="0">
                <a:solidFill>
                  <a:srgbClr val="FF0000"/>
                </a:solidFill>
              </a:rPr>
              <a:t>Electronegativity</a:t>
            </a:r>
            <a:r>
              <a:rPr lang="en-US" altLang="en-US" sz="2800" dirty="0"/>
              <a:t>: Atom’s </a:t>
            </a:r>
            <a:r>
              <a:rPr lang="en-US" altLang="en-US" sz="2800" b="1" dirty="0"/>
              <a:t>affinity for electrons</a:t>
            </a:r>
          </a:p>
          <a:p>
            <a:pPr eaLnBrk="1" hangingPunct="1">
              <a:lnSpc>
                <a:spcPct val="90000"/>
              </a:lnSpc>
              <a:buFont typeface="Arial" panose="020B0604020202020204" pitchFamily="34" charset="0"/>
              <a:buChar char="•"/>
            </a:pPr>
            <a:r>
              <a:rPr lang="en-US" altLang="en-US" sz="2800" dirty="0"/>
              <a:t>Differences in electronegativity dictate how electrons are distributed in </a:t>
            </a:r>
            <a:r>
              <a:rPr lang="en-US" altLang="en-US" sz="2800" b="1" dirty="0"/>
              <a:t>covalent bonds</a:t>
            </a:r>
          </a:p>
          <a:p>
            <a:pPr lvl="1" eaLnBrk="1" hangingPunct="1">
              <a:lnSpc>
                <a:spcPct val="90000"/>
              </a:lnSpc>
              <a:buFont typeface="Arial" panose="020B0604020202020204" pitchFamily="34" charset="0"/>
              <a:buChar char="•"/>
            </a:pPr>
            <a:r>
              <a:rPr lang="en-US" altLang="en-US" b="1" dirty="0">
                <a:solidFill>
                  <a:srgbClr val="FF0000"/>
                </a:solidFill>
              </a:rPr>
              <a:t>Nonpolar covalent bonds </a:t>
            </a:r>
            <a:r>
              <a:rPr lang="en-US" altLang="en-US" dirty="0">
                <a:solidFill>
                  <a:schemeClr val="tx1"/>
                </a:solidFill>
              </a:rPr>
              <a:t>= equal sharing of electrons, no uneven charges across the covalent bond</a:t>
            </a:r>
          </a:p>
          <a:p>
            <a:pPr lvl="1" eaLnBrk="1" hangingPunct="1">
              <a:lnSpc>
                <a:spcPct val="90000"/>
              </a:lnSpc>
              <a:buFont typeface="Arial" panose="020B0604020202020204" pitchFamily="34" charset="0"/>
              <a:buChar char="•"/>
            </a:pPr>
            <a:r>
              <a:rPr lang="en-US" altLang="en-US" b="1" dirty="0">
                <a:solidFill>
                  <a:srgbClr val="FF0000"/>
                </a:solidFill>
              </a:rPr>
              <a:t>Polar covalent bonds </a:t>
            </a:r>
            <a:r>
              <a:rPr lang="en-US" altLang="en-US" dirty="0">
                <a:solidFill>
                  <a:schemeClr val="tx1"/>
                </a:solidFill>
              </a:rPr>
              <a:t>= unequal sharing of electrons, creates partial charges</a:t>
            </a:r>
          </a:p>
        </p:txBody>
      </p:sp>
      <p:pic>
        <p:nvPicPr>
          <p:cNvPr id="57349" name="Picture 5" descr="eshif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338" y="4371975"/>
            <a:ext cx="30400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8"/>
          <p:cNvSpPr>
            <a:spLocks noChangeArrowheads="1"/>
          </p:cNvSpPr>
          <p:nvPr/>
        </p:nvSpPr>
        <p:spPr bwMode="auto">
          <a:xfrm>
            <a:off x="0" y="6611938"/>
            <a:ext cx="36306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Clr>
                <a:srgbClr val="000000"/>
              </a:buClr>
              <a:buSzPct val="100000"/>
              <a:buFont typeface="Times New Roman" panose="02020603050405020304" pitchFamily="18" charset="0"/>
              <a:buNone/>
            </a:pPr>
            <a:r>
              <a:rPr lang="en-US" altLang="en-US" sz="1000">
                <a:solidFill>
                  <a:schemeClr val="tx1"/>
                </a:solidFill>
              </a:rPr>
              <a:t>http://www.chem.ubc.ca/courseware/pH/section10/eshift1.jpg</a:t>
            </a:r>
          </a:p>
        </p:txBody>
      </p:sp>
    </p:spTree>
    <p:extLst>
      <p:ext uri="{BB962C8B-B14F-4D97-AF65-F5344CB8AC3E}">
        <p14:creationId xmlns:p14="http://schemas.microsoft.com/office/powerpoint/2010/main" val="32878056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Electronegativity </a:t>
            </a:r>
            <a:endParaRPr lang="en-US" dirty="0"/>
          </a:p>
        </p:txBody>
      </p:sp>
      <p:sp>
        <p:nvSpPr>
          <p:cNvPr id="3" name="Content Placeholder 2"/>
          <p:cNvSpPr>
            <a:spLocks noGrp="1"/>
          </p:cNvSpPr>
          <p:nvPr>
            <p:ph idx="1"/>
          </p:nvPr>
        </p:nvSpPr>
        <p:spPr>
          <a:xfrm>
            <a:off x="628650" y="1825625"/>
            <a:ext cx="7886700" cy="4626546"/>
          </a:xfrm>
        </p:spPr>
        <p:txBody>
          <a:bodyPr>
            <a:normAutofit fontScale="85000" lnSpcReduction="20000"/>
          </a:bodyPr>
          <a:lstStyle/>
          <a:p>
            <a:r>
              <a:rPr lang="en-US" dirty="0" smtClean="0"/>
              <a:t>Very “electronegative” atoms pull strongly on electrons</a:t>
            </a:r>
          </a:p>
          <a:p>
            <a:r>
              <a:rPr lang="en-US" dirty="0" smtClean="0"/>
              <a:t>Electronegative atoms </a:t>
            </a:r>
            <a:r>
              <a:rPr lang="en-US" i="1" dirty="0" smtClean="0"/>
              <a:t>do not share well </a:t>
            </a:r>
            <a:r>
              <a:rPr lang="en-US" dirty="0" smtClean="0"/>
              <a:t>with less electronegative atoms</a:t>
            </a:r>
          </a:p>
          <a:p>
            <a:r>
              <a:rPr lang="en-US" dirty="0" smtClean="0"/>
              <a:t>In a covalent bond between atoms with mismatched electronegativity, the most electronegative atom will keep the shared electrons more than the other atom </a:t>
            </a:r>
          </a:p>
          <a:p>
            <a:r>
              <a:rPr lang="en-US" dirty="0" smtClean="0"/>
              <a:t>The electron charges are not evenly shared</a:t>
            </a:r>
          </a:p>
          <a:p>
            <a:r>
              <a:rPr lang="en-US" dirty="0" smtClean="0"/>
              <a:t>One end of the bond has a slight negative charge, the other end a slight positive charge</a:t>
            </a:r>
          </a:p>
          <a:p>
            <a:r>
              <a:rPr lang="en-US" dirty="0" smtClean="0"/>
              <a:t>This separation of </a:t>
            </a:r>
            <a:r>
              <a:rPr lang="en-US" i="1" dirty="0" smtClean="0"/>
              <a:t>slight</a:t>
            </a:r>
            <a:r>
              <a:rPr lang="en-US" dirty="0" smtClean="0"/>
              <a:t> charges is what we call a </a:t>
            </a:r>
            <a:r>
              <a:rPr lang="en-US" b="1" dirty="0" smtClean="0"/>
              <a:t>polar covalent bond</a:t>
            </a:r>
            <a:endParaRPr lang="en-US" dirty="0" smtClean="0"/>
          </a:p>
        </p:txBody>
      </p:sp>
    </p:spTree>
    <p:extLst>
      <p:ext uri="{BB962C8B-B14F-4D97-AF65-F5344CB8AC3E}">
        <p14:creationId xmlns:p14="http://schemas.microsoft.com/office/powerpoint/2010/main" val="287434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Covalent Bonds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Electrons are </a:t>
            </a:r>
            <a:r>
              <a:rPr lang="en-US" i="1" dirty="0" smtClean="0"/>
              <a:t>not</a:t>
            </a:r>
            <a:r>
              <a:rPr lang="en-US" dirty="0" smtClean="0"/>
              <a:t> fully transferred like in ionic bonds. They are still shared, but shared unequally</a:t>
            </a:r>
          </a:p>
          <a:p>
            <a:endParaRPr lang="en-US" dirty="0"/>
          </a:p>
          <a:p>
            <a:r>
              <a:rPr lang="en-US" dirty="0" smtClean="0"/>
              <a:t>The unequal sharing results in very slight charges at each end of the bond</a:t>
            </a:r>
          </a:p>
          <a:p>
            <a:endParaRPr lang="en-US" dirty="0"/>
          </a:p>
          <a:p>
            <a:r>
              <a:rPr lang="en-US" dirty="0" smtClean="0"/>
              <a:t>The resulting molecule will have </a:t>
            </a:r>
            <a:r>
              <a:rPr lang="en-US" i="1" dirty="0" smtClean="0"/>
              <a:t>polarity</a:t>
            </a:r>
            <a:r>
              <a:rPr lang="en-US" dirty="0" smtClean="0"/>
              <a:t> – regions with very slight positive and negative charges</a:t>
            </a:r>
            <a:endParaRPr lang="en-US" i="1" dirty="0"/>
          </a:p>
        </p:txBody>
      </p:sp>
    </p:spTree>
    <p:extLst>
      <p:ext uri="{BB962C8B-B14F-4D97-AF65-F5344CB8AC3E}">
        <p14:creationId xmlns:p14="http://schemas.microsoft.com/office/powerpoint/2010/main" val="227139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6934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885B2D83-41BE-402A-BD55-5778B5192921}" type="slidenum">
              <a:rPr lang="en-US" altLang="en-US" sz="1400"/>
              <a:pPr algn="r" eaLnBrk="1" hangingPunct="1">
                <a:spcBef>
                  <a:spcPct val="0"/>
                </a:spcBef>
                <a:buClrTx/>
                <a:buFontTx/>
                <a:buNone/>
              </a:pPr>
              <a:t>36</a:t>
            </a:fld>
            <a:endParaRPr lang="en-US" altLang="en-US" sz="1400"/>
          </a:p>
        </p:txBody>
      </p:sp>
      <p:graphicFrame>
        <p:nvGraphicFramePr>
          <p:cNvPr id="2" name="Table 1"/>
          <p:cNvGraphicFramePr>
            <a:graphicFrameLocks noGrp="1"/>
          </p:cNvGraphicFramePr>
          <p:nvPr>
            <p:extLst>
              <p:ext uri="{D42A27DB-BD31-4B8C-83A1-F6EECF244321}">
                <p14:modId xmlns:p14="http://schemas.microsoft.com/office/powerpoint/2010/main" val="3441789435"/>
              </p:ext>
            </p:extLst>
          </p:nvPr>
        </p:nvGraphicFramePr>
        <p:xfrm>
          <a:off x="1527575" y="2197100"/>
          <a:ext cx="6096000" cy="1854200"/>
        </p:xfrm>
        <a:graphic>
          <a:graphicData uri="http://schemas.openxmlformats.org/drawingml/2006/table">
            <a:tbl>
              <a:tblPr firstRow="1" bandRow="1">
                <a:tableStyleId>{9D7B26C5-4107-4FEC-AEDC-1716B250A1EF}</a:tableStyleId>
              </a:tblPr>
              <a:tblGrid>
                <a:gridCol w="3048000"/>
                <a:gridCol w="3048000"/>
              </a:tblGrid>
              <a:tr h="370840">
                <a:tc>
                  <a:txBody>
                    <a:bodyPr/>
                    <a:lstStyle/>
                    <a:p>
                      <a:pPr algn="ctr"/>
                      <a:r>
                        <a:rPr lang="en-US" dirty="0" smtClean="0"/>
                        <a:t>ATOM</a:t>
                      </a:r>
                      <a:endParaRPr lang="en-US" dirty="0"/>
                    </a:p>
                  </a:txBody>
                  <a:tcPr/>
                </a:tc>
                <a:tc>
                  <a:txBody>
                    <a:bodyPr/>
                    <a:lstStyle/>
                    <a:p>
                      <a:pPr algn="ctr"/>
                      <a:r>
                        <a:rPr lang="en-US" dirty="0" smtClean="0"/>
                        <a:t>ELECTRONEGATIVITY</a:t>
                      </a:r>
                      <a:endParaRPr lang="en-US" dirty="0"/>
                    </a:p>
                  </a:txBody>
                  <a:tcPr/>
                </a:tc>
              </a:tr>
              <a:tr h="370840">
                <a:tc>
                  <a:txBody>
                    <a:bodyPr/>
                    <a:lstStyle/>
                    <a:p>
                      <a:pPr algn="ctr"/>
                      <a:r>
                        <a:rPr lang="en-US" dirty="0" smtClean="0"/>
                        <a:t>O</a:t>
                      </a:r>
                      <a:endParaRPr lang="en-US" dirty="0"/>
                    </a:p>
                  </a:txBody>
                  <a:tcPr/>
                </a:tc>
                <a:tc>
                  <a:txBody>
                    <a:bodyPr/>
                    <a:lstStyle/>
                    <a:p>
                      <a:pPr algn="ctr"/>
                      <a:r>
                        <a:rPr lang="en-US" dirty="0" smtClean="0"/>
                        <a:t>3.5</a:t>
                      </a:r>
                      <a:endParaRPr lang="en-US" dirty="0"/>
                    </a:p>
                  </a:txBody>
                  <a:tcPr/>
                </a:tc>
              </a:tr>
              <a:tr h="370840">
                <a:tc>
                  <a:txBody>
                    <a:bodyPr/>
                    <a:lstStyle/>
                    <a:p>
                      <a:pPr algn="ctr"/>
                      <a:r>
                        <a:rPr lang="en-US" dirty="0" smtClean="0"/>
                        <a:t>N</a:t>
                      </a:r>
                      <a:endParaRPr lang="en-US" dirty="0"/>
                    </a:p>
                  </a:txBody>
                  <a:tcPr/>
                </a:tc>
                <a:tc>
                  <a:txBody>
                    <a:bodyPr/>
                    <a:lstStyle/>
                    <a:p>
                      <a:pPr algn="ctr"/>
                      <a:r>
                        <a:rPr lang="en-US" dirty="0" smtClean="0"/>
                        <a:t>3.0</a:t>
                      </a:r>
                      <a:endParaRPr lang="en-US" dirty="0"/>
                    </a:p>
                  </a:txBody>
                  <a:tcPr/>
                </a:tc>
              </a:tr>
              <a:tr h="370840">
                <a:tc>
                  <a:txBody>
                    <a:bodyPr/>
                    <a:lstStyle/>
                    <a:p>
                      <a:pPr algn="ctr"/>
                      <a:r>
                        <a:rPr lang="en-US" dirty="0" smtClean="0"/>
                        <a:t>C</a:t>
                      </a:r>
                      <a:endParaRPr lang="en-US" dirty="0"/>
                    </a:p>
                  </a:txBody>
                  <a:tcPr/>
                </a:tc>
                <a:tc>
                  <a:txBody>
                    <a:bodyPr/>
                    <a:lstStyle/>
                    <a:p>
                      <a:pPr algn="ctr"/>
                      <a:r>
                        <a:rPr lang="en-US" dirty="0" smtClean="0"/>
                        <a:t>2.5</a:t>
                      </a:r>
                      <a:endParaRPr lang="en-US" dirty="0"/>
                    </a:p>
                  </a:txBody>
                  <a:tcPr/>
                </a:tc>
              </a:tr>
              <a:tr h="370840">
                <a:tc>
                  <a:txBody>
                    <a:bodyPr/>
                    <a:lstStyle/>
                    <a:p>
                      <a:pPr algn="ctr"/>
                      <a:r>
                        <a:rPr lang="en-US" dirty="0" smtClean="0"/>
                        <a:t>H</a:t>
                      </a:r>
                      <a:endParaRPr lang="en-US" dirty="0"/>
                    </a:p>
                  </a:txBody>
                  <a:tcPr/>
                </a:tc>
                <a:tc>
                  <a:txBody>
                    <a:bodyPr/>
                    <a:lstStyle/>
                    <a:p>
                      <a:pPr algn="ctr"/>
                      <a:r>
                        <a:rPr lang="en-US" dirty="0" smtClean="0"/>
                        <a:t>2.1</a:t>
                      </a:r>
                      <a:endParaRPr lang="en-US" dirty="0"/>
                    </a:p>
                  </a:txBody>
                  <a:tcPr/>
                </a:tc>
              </a:tr>
            </a:tbl>
          </a:graphicData>
        </a:graphic>
      </p:graphicFrame>
      <p:sp>
        <p:nvSpPr>
          <p:cNvPr id="5"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Electronegativity </a:t>
            </a:r>
            <a:endParaRPr lang="en-US" dirty="0"/>
          </a:p>
        </p:txBody>
      </p:sp>
    </p:spTree>
    <p:extLst>
      <p:ext uri="{BB962C8B-B14F-4D97-AF65-F5344CB8AC3E}">
        <p14:creationId xmlns:p14="http://schemas.microsoft.com/office/powerpoint/2010/main" val="153030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63" y="0"/>
            <a:ext cx="8227674" cy="817499"/>
          </a:xfrm>
        </p:spPr>
        <p:txBody>
          <a:bodyPr>
            <a:normAutofit/>
          </a:bodyPr>
          <a:lstStyle/>
          <a:p>
            <a:r>
              <a:rPr lang="en-US" sz="3600" b="1" dirty="0" smtClean="0"/>
              <a:t>Hydrogen bonds</a:t>
            </a:r>
            <a:endParaRPr lang="en-US" sz="3600" b="1" dirty="0"/>
          </a:p>
        </p:txBody>
      </p:sp>
      <p:sp>
        <p:nvSpPr>
          <p:cNvPr id="3" name="Content Placeholder 2"/>
          <p:cNvSpPr>
            <a:spLocks noGrp="1"/>
          </p:cNvSpPr>
          <p:nvPr>
            <p:ph idx="1"/>
          </p:nvPr>
        </p:nvSpPr>
        <p:spPr>
          <a:xfrm>
            <a:off x="628650" y="817499"/>
            <a:ext cx="7886700" cy="5032375"/>
          </a:xfrm>
        </p:spPr>
        <p:txBody>
          <a:bodyPr>
            <a:normAutofit fontScale="85000" lnSpcReduction="20000"/>
          </a:bodyPr>
          <a:lstStyle/>
          <a:p>
            <a:r>
              <a:rPr lang="en-US" dirty="0" smtClean="0"/>
              <a:t>So-called</a:t>
            </a:r>
            <a:r>
              <a:rPr lang="en-US" b="1" dirty="0" smtClean="0"/>
              <a:t> </a:t>
            </a:r>
            <a:r>
              <a:rPr lang="en-US" b="1" dirty="0" smtClean="0">
                <a:solidFill>
                  <a:srgbClr val="FF0000"/>
                </a:solidFill>
              </a:rPr>
              <a:t>hydrogen bonds </a:t>
            </a:r>
            <a:r>
              <a:rPr lang="en-US" dirty="0" smtClean="0"/>
              <a:t>happen at areas of </a:t>
            </a:r>
            <a:r>
              <a:rPr lang="en-US" i="1" dirty="0" smtClean="0"/>
              <a:t>polar molecules </a:t>
            </a:r>
            <a:r>
              <a:rPr lang="en-US" dirty="0" smtClean="0"/>
              <a:t>that have slight charges</a:t>
            </a:r>
          </a:p>
          <a:p>
            <a:pPr lvl="1"/>
            <a:r>
              <a:rPr lang="en-US" dirty="0" smtClean="0"/>
              <a:t>They are so named because of the common role of hydrogen in these bonds- but it’s not just about hydrogen</a:t>
            </a:r>
          </a:p>
          <a:p>
            <a:r>
              <a:rPr lang="en-US" dirty="0" smtClean="0"/>
              <a:t>Two atoms cannot form a hydrogen bond together</a:t>
            </a:r>
          </a:p>
          <a:p>
            <a:r>
              <a:rPr lang="en-US" dirty="0" smtClean="0"/>
              <a:t>A hydrogen bond forms when a weakly charged region of a polar molecule attracts the opposite charge</a:t>
            </a:r>
          </a:p>
          <a:p>
            <a:pPr lvl="1"/>
            <a:r>
              <a:rPr lang="en-US" dirty="0" smtClean="0"/>
              <a:t>Example: The positive part of one water molecule can hydrogen-bond to the negative part of another water </a:t>
            </a:r>
            <a:r>
              <a:rPr lang="en-US" dirty="0" smtClean="0"/>
              <a:t>molecule</a:t>
            </a:r>
          </a:p>
          <a:p>
            <a:r>
              <a:rPr lang="en-US" b="1" i="1" dirty="0" smtClean="0">
                <a:solidFill>
                  <a:srgbClr val="7030A0"/>
                </a:solidFill>
              </a:rPr>
              <a:t>Important</a:t>
            </a:r>
            <a:r>
              <a:rPr lang="en-US" dirty="0" smtClean="0"/>
              <a:t> in determining the structures of biological molecules like </a:t>
            </a:r>
            <a:r>
              <a:rPr lang="en-US" b="1" dirty="0" smtClean="0">
                <a:solidFill>
                  <a:srgbClr val="7030A0"/>
                </a:solidFill>
              </a:rPr>
              <a:t>DNA</a:t>
            </a:r>
            <a:r>
              <a:rPr lang="en-US" dirty="0" smtClean="0"/>
              <a:t> and </a:t>
            </a:r>
            <a:r>
              <a:rPr lang="en-US" b="1" dirty="0" smtClean="0">
                <a:solidFill>
                  <a:srgbClr val="7030A0"/>
                </a:solidFill>
              </a:rPr>
              <a:t>proteins</a:t>
            </a:r>
            <a:endParaRPr lang="en-US" b="1" dirty="0">
              <a:solidFill>
                <a:srgbClr val="7030A0"/>
              </a:solidFill>
            </a:endParaRPr>
          </a:p>
        </p:txBody>
      </p:sp>
    </p:spTree>
    <p:extLst>
      <p:ext uri="{BB962C8B-B14F-4D97-AF65-F5344CB8AC3E}">
        <p14:creationId xmlns:p14="http://schemas.microsoft.com/office/powerpoint/2010/main" val="226307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 Vital Compound for Life</a:t>
            </a:r>
            <a:endParaRPr lang="en-US" dirty="0"/>
          </a:p>
        </p:txBody>
      </p:sp>
      <p:sp>
        <p:nvSpPr>
          <p:cNvPr id="3" name="Content Placeholder 2"/>
          <p:cNvSpPr>
            <a:spLocks noGrp="1"/>
          </p:cNvSpPr>
          <p:nvPr>
            <p:ph idx="1"/>
          </p:nvPr>
        </p:nvSpPr>
        <p:spPr>
          <a:xfrm>
            <a:off x="457200" y="1600200"/>
            <a:ext cx="8229600" cy="4991100"/>
          </a:xfrm>
        </p:spPr>
        <p:txBody>
          <a:bodyPr>
            <a:normAutofit/>
          </a:bodyPr>
          <a:lstStyle/>
          <a:p>
            <a:r>
              <a:rPr lang="en-US" dirty="0" smtClean="0"/>
              <a:t>Water molecules are an example of </a:t>
            </a:r>
            <a:r>
              <a:rPr lang="en-US" b="1" dirty="0" smtClean="0">
                <a:solidFill>
                  <a:srgbClr val="FF0000"/>
                </a:solidFill>
              </a:rPr>
              <a:t>hydrogen bonding</a:t>
            </a:r>
          </a:p>
          <a:p>
            <a:r>
              <a:rPr lang="en-US" b="1" dirty="0" smtClean="0">
                <a:solidFill>
                  <a:srgbClr val="FF0000"/>
                </a:solidFill>
              </a:rPr>
              <a:t>Hydrogen bonding</a:t>
            </a:r>
            <a:r>
              <a:rPr lang="en-US" dirty="0" smtClean="0">
                <a:solidFill>
                  <a:srgbClr val="FF0000"/>
                </a:solidFill>
              </a:rPr>
              <a:t> </a:t>
            </a:r>
            <a:r>
              <a:rPr lang="en-US" dirty="0" smtClean="0"/>
              <a:t>gives H</a:t>
            </a:r>
            <a:r>
              <a:rPr lang="en-US" baseline="-25000" dirty="0" smtClean="0"/>
              <a:t>2</a:t>
            </a:r>
            <a:r>
              <a:rPr lang="en-US" dirty="0" smtClean="0"/>
              <a:t>O very important properties</a:t>
            </a:r>
            <a:endParaRPr lang="en-US" b="1" dirty="0" smtClean="0"/>
          </a:p>
          <a:p>
            <a:pPr lvl="1"/>
            <a:r>
              <a:rPr lang="en-US" dirty="0" smtClean="0"/>
              <a:t>Cohesiveness and adhesiveness</a:t>
            </a:r>
          </a:p>
          <a:p>
            <a:pPr lvl="1"/>
            <a:r>
              <a:rPr lang="en-US" dirty="0" smtClean="0"/>
              <a:t>High specific heat</a:t>
            </a:r>
          </a:p>
          <a:p>
            <a:pPr lvl="1"/>
            <a:r>
              <a:rPr lang="en-US" dirty="0" smtClean="0"/>
              <a:t>High heat of vaporization</a:t>
            </a:r>
          </a:p>
          <a:p>
            <a:pPr lvl="1"/>
            <a:r>
              <a:rPr lang="en-US" dirty="0" smtClean="0"/>
              <a:t>Ice floating on liquid water</a:t>
            </a:r>
          </a:p>
          <a:p>
            <a:pPr lvl="1"/>
            <a:r>
              <a:rPr lang="en-US" dirty="0" smtClean="0"/>
              <a:t>Universal solvent</a:t>
            </a:r>
          </a:p>
        </p:txBody>
      </p:sp>
    </p:spTree>
    <p:extLst>
      <p:ext uri="{BB962C8B-B14F-4D97-AF65-F5344CB8AC3E}">
        <p14:creationId xmlns:p14="http://schemas.microsoft.com/office/powerpoint/2010/main" val="3947303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srcRect b="22657"/>
          <a:stretch/>
        </p:blipFill>
        <p:spPr>
          <a:xfrm>
            <a:off x="1556246" y="3644906"/>
            <a:ext cx="2000000" cy="1841493"/>
          </a:xfrm>
          <a:prstGeom prst="rect">
            <a:avLst/>
          </a:prstGeom>
        </p:spPr>
      </p:pic>
      <p:pic>
        <p:nvPicPr>
          <p:cNvPr id="11" name="Picture 10"/>
          <p:cNvPicPr>
            <a:picLocks noChangeAspect="1"/>
          </p:cNvPicPr>
          <p:nvPr/>
        </p:nvPicPr>
        <p:blipFill rotWithShape="1">
          <a:blip r:embed="rId2" cstate="print"/>
          <a:srcRect b="21722"/>
          <a:stretch/>
        </p:blipFill>
        <p:spPr>
          <a:xfrm rot="-2880000">
            <a:off x="3369224" y="1838684"/>
            <a:ext cx="2000000" cy="1863754"/>
          </a:xfrm>
          <a:prstGeom prst="rect">
            <a:avLst/>
          </a:prstGeom>
        </p:spPr>
      </p:pic>
      <p:sp>
        <p:nvSpPr>
          <p:cNvPr id="13" name="Title 1"/>
          <p:cNvSpPr>
            <a:spLocks noGrp="1"/>
          </p:cNvSpPr>
          <p:nvPr>
            <p:ph type="title"/>
          </p:nvPr>
        </p:nvSpPr>
        <p:spPr>
          <a:xfrm>
            <a:off x="380144" y="209622"/>
            <a:ext cx="8373438" cy="1325563"/>
          </a:xfrm>
        </p:spPr>
        <p:txBody>
          <a:bodyPr>
            <a:normAutofit/>
          </a:bodyPr>
          <a:lstStyle/>
          <a:p>
            <a:pPr algn="ctr"/>
            <a:r>
              <a:rPr lang="en-US" sz="3200" dirty="0" smtClean="0"/>
              <a:t>Hydrogen Bonding Between Water Molecules Happens Because the Molecules are Polar</a:t>
            </a:r>
            <a:endParaRPr lang="en-US" sz="3200" dirty="0"/>
          </a:p>
        </p:txBody>
      </p:sp>
      <p:cxnSp>
        <p:nvCxnSpPr>
          <p:cNvPr id="15" name="Straight Connector 14"/>
          <p:cNvCxnSpPr/>
          <p:nvPr/>
        </p:nvCxnSpPr>
        <p:spPr>
          <a:xfrm flipV="1">
            <a:off x="3133618" y="3287730"/>
            <a:ext cx="422628" cy="565079"/>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89084" y="1403869"/>
            <a:ext cx="676364" cy="461665"/>
          </a:xfrm>
          <a:prstGeom prst="rect">
            <a:avLst/>
          </a:prstGeom>
          <a:noFill/>
        </p:spPr>
        <p:txBody>
          <a:bodyPr wrap="square" rtlCol="0">
            <a:spAutoFit/>
          </a:bodyPr>
          <a:lstStyle/>
          <a:p>
            <a:r>
              <a:rPr lang="en-US" sz="2400" dirty="0" smtClean="0">
                <a:latin typeface="Symbol" panose="05050102010706020507" pitchFamily="18" charset="2"/>
              </a:rPr>
              <a:t>d -</a:t>
            </a:r>
            <a:endParaRPr lang="en-US" sz="2400" dirty="0">
              <a:latin typeface="Symbol" panose="05050102010706020507" pitchFamily="18" charset="2"/>
            </a:endParaRPr>
          </a:p>
        </p:txBody>
      </p:sp>
      <p:sp>
        <p:nvSpPr>
          <p:cNvPr id="18" name="TextBox 17"/>
          <p:cNvSpPr txBox="1"/>
          <p:nvPr/>
        </p:nvSpPr>
        <p:spPr>
          <a:xfrm>
            <a:off x="1664432" y="4991638"/>
            <a:ext cx="676364" cy="461665"/>
          </a:xfrm>
          <a:prstGeom prst="rect">
            <a:avLst/>
          </a:prstGeom>
          <a:noFill/>
        </p:spPr>
        <p:txBody>
          <a:bodyPr wrap="square" rtlCol="0">
            <a:spAutoFit/>
          </a:bodyPr>
          <a:lstStyle/>
          <a:p>
            <a:r>
              <a:rPr lang="en-US" sz="2400" dirty="0" smtClean="0">
                <a:latin typeface="Symbol" panose="05050102010706020507" pitchFamily="18" charset="2"/>
              </a:rPr>
              <a:t>d +</a:t>
            </a:r>
            <a:endParaRPr lang="en-US" sz="2400" dirty="0">
              <a:latin typeface="Symbol" panose="05050102010706020507" pitchFamily="18" charset="2"/>
            </a:endParaRPr>
          </a:p>
        </p:txBody>
      </p:sp>
      <p:sp>
        <p:nvSpPr>
          <p:cNvPr id="19" name="TextBox 18"/>
          <p:cNvSpPr txBox="1"/>
          <p:nvPr/>
        </p:nvSpPr>
        <p:spPr>
          <a:xfrm>
            <a:off x="2477622" y="3364103"/>
            <a:ext cx="676364" cy="461665"/>
          </a:xfrm>
          <a:prstGeom prst="rect">
            <a:avLst/>
          </a:prstGeom>
          <a:noFill/>
        </p:spPr>
        <p:txBody>
          <a:bodyPr wrap="square" rtlCol="0">
            <a:spAutoFit/>
          </a:bodyPr>
          <a:lstStyle/>
          <a:p>
            <a:r>
              <a:rPr lang="en-US" sz="2400" dirty="0" smtClean="0">
                <a:latin typeface="Symbol" panose="05050102010706020507" pitchFamily="18" charset="2"/>
              </a:rPr>
              <a:t>d -</a:t>
            </a:r>
            <a:endParaRPr lang="en-US" sz="2400" dirty="0">
              <a:latin typeface="Symbol" panose="05050102010706020507" pitchFamily="18" charset="2"/>
            </a:endParaRPr>
          </a:p>
        </p:txBody>
      </p:sp>
      <p:sp>
        <p:nvSpPr>
          <p:cNvPr id="20" name="TextBox 19"/>
          <p:cNvSpPr txBox="1"/>
          <p:nvPr/>
        </p:nvSpPr>
        <p:spPr>
          <a:xfrm>
            <a:off x="3006750" y="2773821"/>
            <a:ext cx="676364" cy="461665"/>
          </a:xfrm>
          <a:prstGeom prst="rect">
            <a:avLst/>
          </a:prstGeom>
          <a:noFill/>
        </p:spPr>
        <p:txBody>
          <a:bodyPr wrap="square" rtlCol="0">
            <a:spAutoFit/>
          </a:bodyPr>
          <a:lstStyle/>
          <a:p>
            <a:r>
              <a:rPr lang="en-US" sz="2400" dirty="0" smtClean="0">
                <a:latin typeface="Symbol" panose="05050102010706020507" pitchFamily="18" charset="2"/>
              </a:rPr>
              <a:t>d +</a:t>
            </a:r>
            <a:endParaRPr lang="en-US" sz="2400" dirty="0">
              <a:latin typeface="Symbol" panose="05050102010706020507" pitchFamily="18" charset="2"/>
            </a:endParaRPr>
          </a:p>
        </p:txBody>
      </p:sp>
      <p:sp>
        <p:nvSpPr>
          <p:cNvPr id="21" name="TextBox 20"/>
          <p:cNvSpPr txBox="1"/>
          <p:nvPr/>
        </p:nvSpPr>
        <p:spPr>
          <a:xfrm>
            <a:off x="5412720" y="3455717"/>
            <a:ext cx="3142473" cy="3046988"/>
          </a:xfrm>
          <a:prstGeom prst="rect">
            <a:avLst/>
          </a:prstGeom>
          <a:noFill/>
        </p:spPr>
        <p:txBody>
          <a:bodyPr wrap="square" rtlCol="0">
            <a:spAutoFit/>
          </a:bodyPr>
          <a:lstStyle/>
          <a:p>
            <a:r>
              <a:rPr lang="en-US" sz="2400" dirty="0" smtClean="0"/>
              <a:t>Slight opposite charges attract, resulting in a hydrogen bond.</a:t>
            </a:r>
          </a:p>
          <a:p>
            <a:endParaRPr lang="en-US" sz="2400" dirty="0" smtClean="0"/>
          </a:p>
          <a:p>
            <a:r>
              <a:rPr lang="en-US" sz="2400" dirty="0" smtClean="0"/>
              <a:t>The </a:t>
            </a:r>
            <a:r>
              <a:rPr lang="en-US" sz="2400" u="sng" dirty="0" smtClean="0"/>
              <a:t>charges are weak</a:t>
            </a:r>
            <a:r>
              <a:rPr lang="en-US" sz="2400" dirty="0" smtClean="0"/>
              <a:t>, so the bond is weakly holding the molecules together.</a:t>
            </a:r>
            <a:endParaRPr lang="en-US" sz="2400" dirty="0"/>
          </a:p>
        </p:txBody>
      </p:sp>
      <p:cxnSp>
        <p:nvCxnSpPr>
          <p:cNvPr id="23" name="Straight Arrow Connector 22"/>
          <p:cNvCxnSpPr/>
          <p:nvPr/>
        </p:nvCxnSpPr>
        <p:spPr>
          <a:xfrm flipH="1" flipV="1">
            <a:off x="3665213" y="3364103"/>
            <a:ext cx="1544698" cy="10864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226826" y="3900350"/>
            <a:ext cx="1983084" cy="5595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3206" y="1990641"/>
            <a:ext cx="1850195" cy="923330"/>
          </a:xfrm>
          <a:prstGeom prst="rect">
            <a:avLst/>
          </a:prstGeom>
          <a:noFill/>
        </p:spPr>
        <p:txBody>
          <a:bodyPr wrap="square" rtlCol="0">
            <a:spAutoFit/>
          </a:bodyPr>
          <a:lstStyle/>
          <a:p>
            <a:r>
              <a:rPr lang="en-US" dirty="0" smtClean="0"/>
              <a:t>A dotted line represents a hydrogen bond.</a:t>
            </a:r>
            <a:endParaRPr lang="en-US" dirty="0"/>
          </a:p>
        </p:txBody>
      </p:sp>
      <p:cxnSp>
        <p:nvCxnSpPr>
          <p:cNvPr id="32" name="Straight Arrow Connector 31"/>
          <p:cNvCxnSpPr/>
          <p:nvPr/>
        </p:nvCxnSpPr>
        <p:spPr>
          <a:xfrm>
            <a:off x="2075362" y="3004653"/>
            <a:ext cx="1269570" cy="5116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88053" y="5831026"/>
            <a:ext cx="4664092" cy="646331"/>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
        <p:nvSpPr>
          <p:cNvPr id="2" name="TextBox 1"/>
          <p:cNvSpPr txBox="1"/>
          <p:nvPr/>
        </p:nvSpPr>
        <p:spPr>
          <a:xfrm>
            <a:off x="4765448" y="1403868"/>
            <a:ext cx="2159135" cy="646331"/>
          </a:xfrm>
          <a:prstGeom prst="rect">
            <a:avLst/>
          </a:prstGeom>
          <a:noFill/>
        </p:spPr>
        <p:txBody>
          <a:bodyPr wrap="square" rtlCol="0">
            <a:spAutoFit/>
          </a:bodyPr>
          <a:lstStyle/>
          <a:p>
            <a:r>
              <a:rPr lang="en-US" u="sng" dirty="0" smtClean="0"/>
              <a:t>Oxygen has a partial negative charge</a:t>
            </a:r>
            <a:endParaRPr lang="en-US" u="sng" dirty="0"/>
          </a:p>
        </p:txBody>
      </p:sp>
      <p:sp>
        <p:nvSpPr>
          <p:cNvPr id="22" name="TextBox 21"/>
          <p:cNvSpPr txBox="1"/>
          <p:nvPr/>
        </p:nvSpPr>
        <p:spPr>
          <a:xfrm>
            <a:off x="30331" y="4611080"/>
            <a:ext cx="2159135" cy="923330"/>
          </a:xfrm>
          <a:prstGeom prst="rect">
            <a:avLst/>
          </a:prstGeom>
          <a:noFill/>
        </p:spPr>
        <p:txBody>
          <a:bodyPr wrap="square" rtlCol="0">
            <a:spAutoFit/>
          </a:bodyPr>
          <a:lstStyle/>
          <a:p>
            <a:r>
              <a:rPr lang="en-US" u="sng" dirty="0" smtClean="0"/>
              <a:t>Hydrogen has a partial positive charge</a:t>
            </a:r>
            <a:endParaRPr lang="en-US" u="sng" dirty="0"/>
          </a:p>
        </p:txBody>
      </p:sp>
    </p:spTree>
    <p:extLst>
      <p:ext uri="{BB962C8B-B14F-4D97-AF65-F5344CB8AC3E}">
        <p14:creationId xmlns:p14="http://schemas.microsoft.com/office/powerpoint/2010/main" val="317092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Matter</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0000"/>
                </a:solidFill>
              </a:rPr>
              <a:t>Matter</a:t>
            </a:r>
            <a:r>
              <a:rPr lang="en-US" dirty="0" smtClean="0"/>
              <a:t> is any substance that occupies space and has mass.</a:t>
            </a:r>
          </a:p>
          <a:p>
            <a:r>
              <a:rPr lang="en-US" dirty="0" smtClean="0"/>
              <a:t>Each element is a specific form of matter with specific properties.</a:t>
            </a:r>
          </a:p>
          <a:p>
            <a:pPr lvl="1"/>
            <a:r>
              <a:rPr lang="en-US" dirty="0" smtClean="0"/>
              <a:t>The atoms of an </a:t>
            </a:r>
            <a:r>
              <a:rPr lang="en-US" b="1" dirty="0" smtClean="0">
                <a:solidFill>
                  <a:srgbClr val="FF0000"/>
                </a:solidFill>
              </a:rPr>
              <a:t>element</a:t>
            </a:r>
            <a:r>
              <a:rPr lang="en-US" dirty="0" smtClean="0"/>
              <a:t> cannot be broken down into smaller parts by ordinary chemical reactions.</a:t>
            </a:r>
          </a:p>
          <a:p>
            <a:r>
              <a:rPr lang="en-US" dirty="0" smtClean="0"/>
              <a:t>There are over 100 known elements.</a:t>
            </a:r>
          </a:p>
          <a:p>
            <a:pPr lvl="1"/>
            <a:r>
              <a:rPr lang="en-US" dirty="0" smtClean="0"/>
              <a:t>Some are man-made.</a:t>
            </a:r>
          </a:p>
          <a:p>
            <a:pPr lvl="1"/>
            <a:r>
              <a:rPr lang="en-US" dirty="0" smtClean="0"/>
              <a:t>Some are unstable.</a:t>
            </a:r>
          </a:p>
          <a:p>
            <a:pPr lvl="1"/>
            <a:r>
              <a:rPr lang="en-US" dirty="0" smtClean="0">
                <a:hlinkClick r:id="rId2"/>
              </a:rPr>
              <a:t>http://www.ptable.com/</a:t>
            </a:r>
            <a:r>
              <a:rPr lang="en-US" dirty="0" smtClean="0"/>
              <a:t> for interactive Periodic Table</a:t>
            </a:r>
            <a:endParaRPr lang="en-US" dirty="0"/>
          </a:p>
        </p:txBody>
      </p:sp>
    </p:spTree>
    <p:extLst>
      <p:ext uri="{BB962C8B-B14F-4D97-AF65-F5344CB8AC3E}">
        <p14:creationId xmlns:p14="http://schemas.microsoft.com/office/powerpoint/2010/main" val="2110629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5A4A1648-C425-4FA8-8484-FC089A6E744B}" type="slidenum">
              <a:rPr lang="en-US" altLang="en-US" sz="1400"/>
              <a:pPr algn="r" eaLnBrk="1" hangingPunct="1">
                <a:spcBef>
                  <a:spcPct val="0"/>
                </a:spcBef>
                <a:buClrTx/>
                <a:buFontTx/>
                <a:buNone/>
              </a:pPr>
              <a:t>40</a:t>
            </a:fld>
            <a:endParaRPr lang="en-US" altLang="en-US" sz="1400"/>
          </a:p>
        </p:txBody>
      </p:sp>
      <p:sp>
        <p:nvSpPr>
          <p:cNvPr id="78851" name="Text Box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b="1" dirty="0">
                <a:solidFill>
                  <a:schemeClr val="tx1"/>
                </a:solidFill>
                <a:latin typeface="+mn-lt"/>
              </a:rPr>
              <a:t>Hydrogen Bonds</a:t>
            </a:r>
          </a:p>
        </p:txBody>
      </p:sp>
      <p:sp>
        <p:nvSpPr>
          <p:cNvPr id="47108" name="Text Box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pitchFamily="34"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pitchFamily="34"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pitchFamily="34"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pitchFamily="34"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pitchFamily="34" charset="-122"/>
              </a:defRPr>
            </a:lvl9pPr>
          </a:lstStyle>
          <a:p>
            <a:pPr eaLnBrk="1" hangingPunct="1">
              <a:lnSpc>
                <a:spcPct val="90000"/>
              </a:lnSpc>
              <a:spcBef>
                <a:spcPts val="800"/>
              </a:spcBef>
              <a:buClr>
                <a:srgbClr val="000000"/>
              </a:buClr>
              <a:buSzPct val="100000"/>
              <a:buFont typeface="Arial" charset="0"/>
              <a:buChar char="•"/>
              <a:defRPr/>
            </a:pPr>
            <a:r>
              <a:rPr lang="en-US" sz="3200" dirty="0" smtClean="0">
                <a:solidFill>
                  <a:srgbClr val="000000"/>
                </a:solidFill>
                <a:latin typeface="+mn-lt"/>
                <a:ea typeface="ＭＳ Ｐゴシック" pitchFamily="34" charset="-128"/>
                <a:cs typeface="Arial" charset="0"/>
              </a:rPr>
              <a:t>Each individual H-bond is </a:t>
            </a:r>
            <a:r>
              <a:rPr lang="en-US" sz="3200" b="1" i="1" dirty="0" smtClean="0">
                <a:solidFill>
                  <a:srgbClr val="C00000"/>
                </a:solidFill>
                <a:latin typeface="+mn-lt"/>
                <a:ea typeface="ＭＳ Ｐゴシック" pitchFamily="34" charset="-128"/>
                <a:cs typeface="Arial" charset="0"/>
              </a:rPr>
              <a:t>weak</a:t>
            </a:r>
            <a:r>
              <a:rPr lang="en-US" sz="3200" dirty="0" smtClean="0">
                <a:solidFill>
                  <a:srgbClr val="000000"/>
                </a:solidFill>
                <a:latin typeface="+mn-lt"/>
                <a:ea typeface="ＭＳ Ｐゴシック" pitchFamily="34" charset="-128"/>
                <a:cs typeface="Arial" charset="0"/>
              </a:rPr>
              <a:t> and transitory</a:t>
            </a:r>
          </a:p>
          <a:p>
            <a:pPr lvl="1" eaLnBrk="1" hangingPunct="1">
              <a:lnSpc>
                <a:spcPct val="90000"/>
              </a:lnSpc>
              <a:spcBef>
                <a:spcPts val="800"/>
              </a:spcBef>
              <a:buClr>
                <a:srgbClr val="000000"/>
              </a:buClr>
              <a:buSzPct val="100000"/>
              <a:buFont typeface="Arial" charset="0"/>
              <a:buChar char="•"/>
              <a:defRPr/>
            </a:pPr>
            <a:r>
              <a:rPr lang="en-US" sz="3200" b="1" dirty="0" smtClean="0">
                <a:solidFill>
                  <a:srgbClr val="000000"/>
                </a:solidFill>
                <a:latin typeface="+mn-lt"/>
                <a:ea typeface="ＭＳ Ｐゴシック" pitchFamily="34" charset="-128"/>
                <a:cs typeface="Arial" charset="0"/>
              </a:rPr>
              <a:t>Easily broken by heat</a:t>
            </a:r>
          </a:p>
          <a:p>
            <a:pPr marL="0" indent="0" eaLnBrk="1" hangingPunct="1">
              <a:lnSpc>
                <a:spcPct val="90000"/>
              </a:lnSpc>
              <a:spcBef>
                <a:spcPts val="800"/>
              </a:spcBef>
              <a:buClr>
                <a:srgbClr val="000000"/>
              </a:buClr>
              <a:buSzPct val="100000"/>
              <a:buFont typeface="Times New Roman" panose="02020603050405020304" pitchFamily="18" charset="0"/>
              <a:buNone/>
              <a:defRPr/>
            </a:pPr>
            <a:endParaRPr lang="en-US" sz="3200" dirty="0" smtClean="0">
              <a:solidFill>
                <a:srgbClr val="000000"/>
              </a:solidFill>
              <a:latin typeface="+mn-lt"/>
              <a:ea typeface="ＭＳ Ｐゴシック" pitchFamily="34" charset="-128"/>
              <a:cs typeface="Arial" charset="0"/>
            </a:endParaRPr>
          </a:p>
          <a:p>
            <a:pPr eaLnBrk="1" hangingPunct="1">
              <a:lnSpc>
                <a:spcPct val="90000"/>
              </a:lnSpc>
              <a:spcBef>
                <a:spcPts val="800"/>
              </a:spcBef>
              <a:buClr>
                <a:srgbClr val="000000"/>
              </a:buClr>
              <a:buSzPct val="100000"/>
              <a:buFont typeface="Arial" charset="0"/>
              <a:buChar char="•"/>
              <a:defRPr/>
            </a:pPr>
            <a:r>
              <a:rPr lang="en-US" sz="3200" dirty="0" smtClean="0">
                <a:solidFill>
                  <a:srgbClr val="000000"/>
                </a:solidFill>
                <a:latin typeface="+mn-lt"/>
                <a:ea typeface="ＭＳ Ｐゴシック" pitchFamily="34" charset="-128"/>
                <a:cs typeface="Arial" charset="0"/>
              </a:rPr>
              <a:t>Cumulative effects are enormous</a:t>
            </a:r>
          </a:p>
          <a:p>
            <a:pPr marL="0" indent="0" eaLnBrk="1" hangingPunct="1">
              <a:lnSpc>
                <a:spcPct val="90000"/>
              </a:lnSpc>
              <a:spcBef>
                <a:spcPts val="800"/>
              </a:spcBef>
              <a:buClr>
                <a:srgbClr val="000000"/>
              </a:buClr>
              <a:buSzPct val="100000"/>
              <a:buFont typeface="Times New Roman" panose="02020603050405020304" pitchFamily="18" charset="0"/>
              <a:buNone/>
              <a:defRPr/>
            </a:pPr>
            <a:endParaRPr lang="en-US" sz="3200" dirty="0" smtClean="0">
              <a:solidFill>
                <a:srgbClr val="000000"/>
              </a:solidFill>
              <a:latin typeface="+mn-lt"/>
              <a:ea typeface="ＭＳ Ｐゴシック" pitchFamily="34" charset="-128"/>
              <a:cs typeface="Arial" charset="0"/>
            </a:endParaRPr>
          </a:p>
          <a:p>
            <a:pPr eaLnBrk="1" hangingPunct="1">
              <a:lnSpc>
                <a:spcPct val="90000"/>
              </a:lnSpc>
              <a:spcBef>
                <a:spcPts val="800"/>
              </a:spcBef>
              <a:buClr>
                <a:srgbClr val="000000"/>
              </a:buClr>
              <a:buSzPct val="100000"/>
              <a:buFont typeface="Arial" charset="0"/>
              <a:buChar char="•"/>
              <a:defRPr/>
            </a:pPr>
            <a:r>
              <a:rPr lang="en-US" sz="3200" dirty="0" smtClean="0">
                <a:solidFill>
                  <a:srgbClr val="000000"/>
                </a:solidFill>
                <a:latin typeface="+mn-lt"/>
                <a:ea typeface="ＭＳ Ｐゴシック" pitchFamily="34" charset="-128"/>
                <a:cs typeface="Arial" charset="0"/>
              </a:rPr>
              <a:t>Responsible for many of water</a:t>
            </a:r>
            <a:r>
              <a:rPr lang="en-US" altLang="en-US" sz="3200" dirty="0" smtClean="0">
                <a:solidFill>
                  <a:srgbClr val="000000"/>
                </a:solidFill>
                <a:latin typeface="+mn-lt"/>
                <a:ea typeface="ＭＳ Ｐゴシック" pitchFamily="34" charset="-128"/>
                <a:cs typeface="Arial" charset="0"/>
              </a:rPr>
              <a:t>’</a:t>
            </a:r>
            <a:r>
              <a:rPr lang="en-US" sz="3200" dirty="0" smtClean="0">
                <a:solidFill>
                  <a:srgbClr val="000000"/>
                </a:solidFill>
                <a:latin typeface="+mn-lt"/>
                <a:ea typeface="ＭＳ Ｐゴシック" pitchFamily="34" charset="-128"/>
                <a:cs typeface="Arial" charset="0"/>
              </a:rPr>
              <a:t>s important physical properties</a:t>
            </a:r>
          </a:p>
        </p:txBody>
      </p:sp>
    </p:spTree>
    <p:extLst>
      <p:ext uri="{BB962C8B-B14F-4D97-AF65-F5344CB8AC3E}">
        <p14:creationId xmlns:p14="http://schemas.microsoft.com/office/powerpoint/2010/main" val="296540181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97255"/>
            <a:ext cx="4136611" cy="6538305"/>
            <a:chOff x="0" y="319695"/>
            <a:chExt cx="4136611" cy="6538305"/>
          </a:xfrm>
        </p:grpSpPr>
        <p:pic>
          <p:nvPicPr>
            <p:cNvPr id="2" name="Picture 1"/>
            <p:cNvPicPr>
              <a:picLocks noChangeAspect="1"/>
            </p:cNvPicPr>
            <p:nvPr/>
          </p:nvPicPr>
          <p:blipFill rotWithShape="1">
            <a:blip r:embed="rId2" cstate="print"/>
            <a:srcRect l="13478" r="8941"/>
            <a:stretch/>
          </p:blipFill>
          <p:spPr>
            <a:xfrm>
              <a:off x="348191" y="319695"/>
              <a:ext cx="3440229" cy="2470941"/>
            </a:xfrm>
            <a:prstGeom prst="rect">
              <a:avLst/>
            </a:prstGeom>
          </p:spPr>
        </p:pic>
        <p:sp>
          <p:nvSpPr>
            <p:cNvPr id="6" name="TextBox 5"/>
            <p:cNvSpPr txBox="1"/>
            <p:nvPr/>
          </p:nvSpPr>
          <p:spPr>
            <a:xfrm>
              <a:off x="920659" y="2790636"/>
              <a:ext cx="2295293" cy="261610"/>
            </a:xfrm>
            <a:prstGeom prst="rect">
              <a:avLst/>
            </a:prstGeom>
            <a:noFill/>
          </p:spPr>
          <p:txBody>
            <a:bodyPr wrap="square" rtlCol="0">
              <a:spAutoFit/>
            </a:bodyPr>
            <a:lstStyle/>
            <a:p>
              <a:pPr algn="ctr"/>
              <a:r>
                <a:rPr lang="en-US" sz="1100" dirty="0">
                  <a:solidFill>
                    <a:schemeClr val="bg2">
                      <a:lumMod val="25000"/>
                    </a:schemeClr>
                  </a:solidFill>
                </a:rPr>
                <a:t>c</a:t>
              </a:r>
              <a:r>
                <a:rPr lang="en-US" sz="1100" dirty="0" smtClean="0">
                  <a:solidFill>
                    <a:schemeClr val="bg2">
                      <a:lumMod val="25000"/>
                    </a:schemeClr>
                  </a:solidFill>
                </a:rPr>
                <a:t>redit: Tim Vickers</a:t>
              </a:r>
              <a:endParaRPr lang="en-US" sz="1100" dirty="0">
                <a:solidFill>
                  <a:schemeClr val="bg2">
                    <a:lumMod val="25000"/>
                  </a:schemeClr>
                </a:solidFill>
              </a:endParaRPr>
            </a:p>
          </p:txBody>
        </p:sp>
        <p:sp>
          <p:nvSpPr>
            <p:cNvPr id="5" name="Text Box 1"/>
            <p:cNvSpPr txBox="1">
              <a:spLocks noChangeArrowheads="1"/>
            </p:cNvSpPr>
            <p:nvPr/>
          </p:nvSpPr>
          <p:spPr bwMode="auto">
            <a:xfrm>
              <a:off x="0" y="3317568"/>
              <a:ext cx="4136611" cy="354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marL="457200" indent="-457200" eaLnBrk="1" hangingPunct="1">
                <a:spcBef>
                  <a:spcPts val="700"/>
                </a:spcBef>
                <a:buFont typeface="Arial" panose="020B0604020202020204" pitchFamily="34" charset="0"/>
                <a:buChar char="•"/>
              </a:pPr>
              <a:r>
                <a:rPr lang="en-US" altLang="en-US" sz="2800" b="1" dirty="0">
                  <a:solidFill>
                    <a:srgbClr val="FF0000"/>
                  </a:solidFill>
                  <a:latin typeface="+mn-lt"/>
                </a:rPr>
                <a:t>Cohesion</a:t>
              </a:r>
              <a:r>
                <a:rPr lang="en-US" altLang="en-US" sz="2800" dirty="0">
                  <a:solidFill>
                    <a:srgbClr val="FF0000"/>
                  </a:solidFill>
                  <a:latin typeface="+mn-lt"/>
                </a:rPr>
                <a:t>: </a:t>
              </a:r>
              <a:r>
                <a:rPr lang="en-US" altLang="en-US" sz="2800" dirty="0">
                  <a:solidFill>
                    <a:schemeClr val="tx1"/>
                  </a:solidFill>
                  <a:latin typeface="+mn-lt"/>
                  <a:cs typeface="Arial" panose="020B0604020202020204" pitchFamily="34" charset="0"/>
                </a:rPr>
                <a:t>water molecules stick to other water molecules by hydrogen </a:t>
              </a:r>
              <a:r>
                <a:rPr lang="en-US" altLang="en-US" sz="2800" dirty="0" smtClean="0">
                  <a:solidFill>
                    <a:schemeClr val="tx1"/>
                  </a:solidFill>
                  <a:latin typeface="+mn-lt"/>
                  <a:cs typeface="Arial" panose="020B0604020202020204" pitchFamily="34" charset="0"/>
                </a:rPr>
                <a:t>bonding</a:t>
              </a:r>
            </a:p>
            <a:p>
              <a:pPr marL="457200" indent="-457200">
                <a:spcBef>
                  <a:spcPts val="700"/>
                </a:spcBef>
                <a:buFont typeface="Arial" panose="020B0604020202020204" pitchFamily="34" charset="0"/>
                <a:buChar char="•"/>
              </a:pPr>
              <a:r>
                <a:rPr lang="en-US" sz="2800" dirty="0">
                  <a:latin typeface="+mn-lt"/>
                </a:rPr>
                <a:t>Hydrogen bonding results in </a:t>
              </a:r>
              <a:r>
                <a:rPr lang="en-US" sz="2800" u="sng" dirty="0">
                  <a:latin typeface="+mn-lt"/>
                </a:rPr>
                <a:t>surface tension</a:t>
              </a:r>
              <a:r>
                <a:rPr lang="en-US" sz="2800" dirty="0" smtClean="0">
                  <a:latin typeface="+mn-lt"/>
                </a:rPr>
                <a:t>.</a:t>
              </a:r>
              <a:endParaRPr lang="en-US" altLang="en-US" sz="2800" dirty="0" smtClean="0">
                <a:solidFill>
                  <a:schemeClr val="tx1"/>
                </a:solidFill>
                <a:latin typeface="+mn-lt"/>
                <a:cs typeface="Arial" panose="020B0604020202020204" pitchFamily="34" charset="0"/>
              </a:endParaRPr>
            </a:p>
            <a:p>
              <a:pPr eaLnBrk="1" hangingPunct="1">
                <a:spcBef>
                  <a:spcPts val="700"/>
                </a:spcBef>
              </a:pPr>
              <a:endParaRPr lang="en-US" altLang="en-US" sz="2800" dirty="0">
                <a:latin typeface="+mn-lt"/>
                <a:cs typeface="Arial" panose="020B0604020202020204" pitchFamily="34" charset="0"/>
              </a:endParaRPr>
            </a:p>
          </p:txBody>
        </p:sp>
      </p:grpSp>
      <p:grpSp>
        <p:nvGrpSpPr>
          <p:cNvPr id="10" name="Group 9"/>
          <p:cNvGrpSpPr/>
          <p:nvPr/>
        </p:nvGrpSpPr>
        <p:grpSpPr>
          <a:xfrm>
            <a:off x="4927600" y="37948"/>
            <a:ext cx="4216400" cy="6678005"/>
            <a:chOff x="4927600" y="319695"/>
            <a:chExt cx="4216400" cy="6678005"/>
          </a:xfrm>
        </p:grpSpPr>
        <p:sp>
          <p:nvSpPr>
            <p:cNvPr id="7" name="Text Box 2"/>
            <p:cNvSpPr txBox="1">
              <a:spLocks noChangeArrowheads="1"/>
            </p:cNvSpPr>
            <p:nvPr/>
          </p:nvSpPr>
          <p:spPr bwMode="auto">
            <a:xfrm>
              <a:off x="4927600" y="3759051"/>
              <a:ext cx="4216400" cy="323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marL="457200" indent="-457200" eaLnBrk="1" hangingPunct="1">
                <a:spcBef>
                  <a:spcPts val="700"/>
                </a:spcBef>
                <a:buFont typeface="Arial" panose="020B0604020202020204" pitchFamily="34" charset="0"/>
                <a:buChar char="•"/>
              </a:pPr>
              <a:r>
                <a:rPr lang="en-US" altLang="en-US" sz="2800" b="1" dirty="0">
                  <a:solidFill>
                    <a:srgbClr val="FF0000"/>
                  </a:solidFill>
                  <a:latin typeface="+mn-lt"/>
                </a:rPr>
                <a:t>Adhesion</a:t>
              </a:r>
              <a:r>
                <a:rPr lang="en-US" altLang="en-US" sz="2800" dirty="0">
                  <a:solidFill>
                    <a:srgbClr val="FF0000"/>
                  </a:solidFill>
                  <a:latin typeface="+mn-lt"/>
                </a:rPr>
                <a:t>:</a:t>
              </a:r>
              <a:r>
                <a:rPr lang="en-US" altLang="en-US" sz="2800" dirty="0">
                  <a:solidFill>
                    <a:schemeClr val="tx1"/>
                  </a:solidFill>
                  <a:latin typeface="+mn-lt"/>
                </a:rPr>
                <a:t> </a:t>
              </a:r>
              <a:r>
                <a:rPr lang="en-US" altLang="en-US" sz="2800" dirty="0">
                  <a:solidFill>
                    <a:schemeClr val="tx1"/>
                  </a:solidFill>
                  <a:latin typeface="+mn-lt"/>
                  <a:cs typeface="Arial" panose="020B0604020202020204" pitchFamily="34" charset="0"/>
                </a:rPr>
                <a:t>water molecules stick to other polar molecules by hydrogen </a:t>
              </a:r>
              <a:r>
                <a:rPr lang="en-US" altLang="en-US" sz="2800" dirty="0" smtClean="0">
                  <a:solidFill>
                    <a:schemeClr val="tx1"/>
                  </a:solidFill>
                  <a:latin typeface="+mn-lt"/>
                  <a:cs typeface="Arial" panose="020B0604020202020204" pitchFamily="34" charset="0"/>
                </a:rPr>
                <a:t>bonding</a:t>
              </a:r>
            </a:p>
            <a:p>
              <a:pPr marL="457200" indent="-457200" eaLnBrk="1" hangingPunct="1">
                <a:spcBef>
                  <a:spcPts val="700"/>
                </a:spcBef>
                <a:buFont typeface="Arial" panose="020B0604020202020204" pitchFamily="34" charset="0"/>
                <a:buChar char="•"/>
              </a:pPr>
              <a:r>
                <a:rPr lang="en-US" sz="2800" dirty="0" smtClean="0">
                  <a:latin typeface="+mn-lt"/>
                </a:rPr>
                <a:t>Hydrogen </a:t>
              </a:r>
              <a:r>
                <a:rPr lang="en-US" sz="2800" dirty="0">
                  <a:latin typeface="+mn-lt"/>
                </a:rPr>
                <a:t>bonding results in </a:t>
              </a:r>
              <a:r>
                <a:rPr lang="en-US" sz="2800" u="sng" dirty="0">
                  <a:latin typeface="+mn-lt"/>
                </a:rPr>
                <a:t>capillary action</a:t>
              </a:r>
              <a:r>
                <a:rPr lang="en-US" sz="2800" dirty="0">
                  <a:latin typeface="+mn-lt"/>
                </a:rPr>
                <a:t>.  </a:t>
              </a:r>
              <a:endParaRPr lang="en-US" altLang="en-US" sz="2800" dirty="0">
                <a:solidFill>
                  <a:schemeClr val="tx1"/>
                </a:solidFill>
                <a:latin typeface="+mn-lt"/>
                <a:cs typeface="Arial" panose="020B0604020202020204" pitchFamily="34" charset="0"/>
              </a:endParaRPr>
            </a:p>
          </p:txBody>
        </p:sp>
        <p:pic>
          <p:nvPicPr>
            <p:cNvPr id="8" name="Picture 7"/>
            <p:cNvPicPr>
              <a:picLocks noChangeAspect="1"/>
            </p:cNvPicPr>
            <p:nvPr/>
          </p:nvPicPr>
          <p:blipFill>
            <a:blip r:embed="rId3" cstate="print"/>
            <a:stretch>
              <a:fillRect/>
            </a:stretch>
          </p:blipFill>
          <p:spPr>
            <a:xfrm>
              <a:off x="5833009" y="319695"/>
              <a:ext cx="2405582" cy="2943895"/>
            </a:xfrm>
            <a:prstGeom prst="rect">
              <a:avLst/>
            </a:prstGeom>
          </p:spPr>
        </p:pic>
        <p:sp>
          <p:nvSpPr>
            <p:cNvPr id="9" name="TextBox 8"/>
            <p:cNvSpPr txBox="1"/>
            <p:nvPr/>
          </p:nvSpPr>
          <p:spPr>
            <a:xfrm>
              <a:off x="5331148" y="3280488"/>
              <a:ext cx="3409304" cy="461665"/>
            </a:xfrm>
            <a:prstGeom prst="rect">
              <a:avLst/>
            </a:prstGeom>
            <a:noFill/>
          </p:spPr>
          <p:txBody>
            <a:bodyPr wrap="square" rtlCol="0">
              <a:spAutoFit/>
            </a:bodyPr>
            <a:lstStyle/>
            <a:p>
              <a:pPr algn="ctr"/>
              <a:r>
                <a:rPr lang="en-US" sz="1200" dirty="0" smtClean="0">
                  <a:solidFill>
                    <a:schemeClr val="bg2">
                      <a:lumMod val="25000"/>
                    </a:schemeClr>
                  </a:solidFill>
                </a:rPr>
                <a:t>credit: modification of work by Pearson-Scott Foresman, donated to the Wikimedia Foundation</a:t>
              </a:r>
              <a:endParaRPr lang="en-US" sz="1200" dirty="0">
                <a:solidFill>
                  <a:schemeClr val="bg2">
                    <a:lumMod val="25000"/>
                  </a:schemeClr>
                </a:solidFill>
              </a:endParaRPr>
            </a:p>
          </p:txBody>
        </p:sp>
      </p:grpSp>
    </p:spTree>
    <p:extLst>
      <p:ext uri="{BB962C8B-B14F-4D97-AF65-F5344CB8AC3E}">
        <p14:creationId xmlns:p14="http://schemas.microsoft.com/office/powerpoint/2010/main" val="327709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8ADDA4DD-DAD3-47F3-8DBD-5440F264E910}" type="slidenum">
              <a:rPr lang="en-US" altLang="en-US" sz="1400"/>
              <a:pPr algn="r" eaLnBrk="1" hangingPunct="1">
                <a:spcBef>
                  <a:spcPct val="0"/>
                </a:spcBef>
                <a:buClrTx/>
                <a:buFontTx/>
                <a:buNone/>
              </a:pPr>
              <a:t>42</a:t>
            </a:fld>
            <a:endParaRPr lang="en-US" altLang="en-US" sz="1400"/>
          </a:p>
        </p:txBody>
      </p:sp>
      <p:sp>
        <p:nvSpPr>
          <p:cNvPr id="82947" name="Text Box 2"/>
          <p:cNvSpPr txBox="1">
            <a:spLocks noChangeArrowheads="1"/>
          </p:cNvSpPr>
          <p:nvPr/>
        </p:nvSpPr>
        <p:spPr bwMode="auto">
          <a:xfrm>
            <a:off x="381000" y="146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b="1" dirty="0">
                <a:solidFill>
                  <a:srgbClr val="FF0000"/>
                </a:solidFill>
                <a:latin typeface="+mn-lt"/>
              </a:rPr>
              <a:t>Properties of Water</a:t>
            </a:r>
          </a:p>
        </p:txBody>
      </p:sp>
      <p:sp>
        <p:nvSpPr>
          <p:cNvPr id="51204" name="Text Box 3"/>
          <p:cNvSpPr txBox="1">
            <a:spLocks noChangeArrowheads="1"/>
          </p:cNvSpPr>
          <p:nvPr/>
        </p:nvSpPr>
        <p:spPr bwMode="auto">
          <a:xfrm>
            <a:off x="468313" y="1143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2763" indent="-512763" eaLnBrk="0" hangingPunct="0">
              <a:spcBef>
                <a:spcPts val="800"/>
              </a:spcBef>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Arial" charset="0"/>
                <a:ea typeface="ＭＳ Ｐゴシック" pitchFamily="34" charset="-128"/>
                <a:cs typeface="Microsoft YaHei" pitchFamily="34" charset="-122"/>
              </a:defRPr>
            </a:lvl1pPr>
            <a:lvl2pPr marL="914400" indent="-514350" eaLnBrk="0" hangingPunct="0">
              <a:spcBef>
                <a:spcPts val="700"/>
              </a:spcBef>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Arial" charset="0"/>
                <a:ea typeface="ＭＳ Ｐゴシック" pitchFamily="34" charset="-128"/>
                <a:cs typeface="Microsoft YaHei" pitchFamily="34" charset="-122"/>
              </a:defRPr>
            </a:lvl2pPr>
            <a:lvl3pPr eaLnBrk="0" hangingPunct="0">
              <a:spcBef>
                <a:spcPts val="600"/>
              </a:spcBef>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Arial" charset="0"/>
                <a:ea typeface="ＭＳ Ｐゴシック" pitchFamily="34" charset="-128"/>
                <a:cs typeface="Microsoft YaHei" pitchFamily="34" charset="-122"/>
              </a:defRPr>
            </a:lvl3pPr>
            <a:lvl4pPr eaLnBrk="0" hangingPunct="0">
              <a:spcBef>
                <a:spcPts val="500"/>
              </a:spcBef>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charset="0"/>
                <a:ea typeface="ＭＳ Ｐゴシック" pitchFamily="34" charset="-128"/>
                <a:cs typeface="Microsoft YaHei" pitchFamily="34" charset="-122"/>
              </a:defRPr>
            </a:lvl4pPr>
            <a:lvl5pPr eaLnBrk="0" hangingPunct="0">
              <a:spcBef>
                <a:spcPts val="500"/>
              </a:spcBef>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charset="0"/>
                <a:ea typeface="ＭＳ Ｐゴシック" pitchFamily="34" charset="-128"/>
                <a:cs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charset="0"/>
                <a:ea typeface="ＭＳ Ｐゴシック" pitchFamily="34" charset="-128"/>
                <a:cs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charset="0"/>
                <a:ea typeface="ＭＳ Ｐゴシック" pitchFamily="34" charset="-128"/>
                <a:cs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charset="0"/>
                <a:ea typeface="ＭＳ Ｐゴシック" pitchFamily="34" charset="-128"/>
                <a:cs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charset="0"/>
                <a:ea typeface="ＭＳ Ｐゴシック" pitchFamily="34" charset="-128"/>
                <a:cs typeface="Microsoft YaHei" pitchFamily="34" charset="-122"/>
              </a:defRPr>
            </a:lvl9pPr>
          </a:lstStyle>
          <a:p>
            <a:pPr marL="0" indent="0" eaLnBrk="1" hangingPunct="1">
              <a:buClr>
                <a:srgbClr val="000000"/>
              </a:buClr>
              <a:buSzPct val="100000"/>
              <a:buFont typeface="Times New Roman" panose="02020603050405020304" pitchFamily="18" charset="0"/>
              <a:buNone/>
              <a:defRPr/>
            </a:pPr>
            <a:r>
              <a:rPr lang="en-US" altLang="en-US" dirty="0" smtClean="0">
                <a:latin typeface="+mn-lt"/>
              </a:rPr>
              <a:t>Water has many important properties that result from water’s </a:t>
            </a:r>
            <a:r>
              <a:rPr lang="en-US" altLang="en-US" b="1" dirty="0" smtClean="0">
                <a:latin typeface="+mn-lt"/>
              </a:rPr>
              <a:t>polar</a:t>
            </a:r>
            <a:r>
              <a:rPr lang="en-US" altLang="en-US" dirty="0" smtClean="0">
                <a:latin typeface="+mn-lt"/>
              </a:rPr>
              <a:t> nature</a:t>
            </a:r>
          </a:p>
          <a:p>
            <a:pPr eaLnBrk="1" hangingPunct="1">
              <a:buClr>
                <a:srgbClr val="000000"/>
              </a:buClr>
              <a:buSzPct val="100000"/>
              <a:buFont typeface="Times New Roman" panose="02020603050405020304" pitchFamily="18" charset="0"/>
              <a:buAutoNum type="arabicPeriod"/>
              <a:defRPr/>
            </a:pPr>
            <a:r>
              <a:rPr lang="en-US" altLang="en-US" dirty="0" smtClean="0">
                <a:latin typeface="+mn-lt"/>
              </a:rPr>
              <a:t>Water has a high specific heat</a:t>
            </a:r>
          </a:p>
          <a:p>
            <a:pPr eaLnBrk="1" hangingPunct="1">
              <a:buClr>
                <a:srgbClr val="000000"/>
              </a:buClr>
              <a:buSzPct val="100000"/>
              <a:buFont typeface="Times New Roman" panose="02020603050405020304" pitchFamily="18" charset="0"/>
              <a:buAutoNum type="arabicPeriod"/>
              <a:defRPr/>
            </a:pPr>
            <a:r>
              <a:rPr lang="en-US" altLang="en-US" dirty="0" smtClean="0">
                <a:latin typeface="+mn-lt"/>
              </a:rPr>
              <a:t>Water has a high heat of vaporization</a:t>
            </a:r>
          </a:p>
          <a:p>
            <a:pPr eaLnBrk="1" hangingPunct="1">
              <a:buClr>
                <a:srgbClr val="000000"/>
              </a:buClr>
              <a:buSzPct val="100000"/>
              <a:buFont typeface="Times New Roman" panose="02020603050405020304" pitchFamily="18" charset="0"/>
              <a:buAutoNum type="arabicPeriod"/>
              <a:defRPr/>
            </a:pPr>
            <a:r>
              <a:rPr lang="en-US" altLang="en-US" dirty="0" smtClean="0">
                <a:latin typeface="+mn-lt"/>
              </a:rPr>
              <a:t>Solid water is less dense than liquid water</a:t>
            </a:r>
          </a:p>
          <a:p>
            <a:pPr eaLnBrk="1" hangingPunct="1">
              <a:buClr>
                <a:srgbClr val="000000"/>
              </a:buClr>
              <a:buSzPct val="100000"/>
              <a:buFont typeface="Times New Roman" panose="02020603050405020304" pitchFamily="18" charset="0"/>
              <a:buAutoNum type="arabicPeriod"/>
              <a:defRPr/>
            </a:pPr>
            <a:r>
              <a:rPr lang="en-US" altLang="en-US" dirty="0" smtClean="0">
                <a:latin typeface="+mn-lt"/>
              </a:rPr>
              <a:t>Water is a good solvent</a:t>
            </a:r>
          </a:p>
          <a:p>
            <a:pPr eaLnBrk="1" hangingPunct="1">
              <a:buClr>
                <a:srgbClr val="000000"/>
              </a:buClr>
              <a:buSzPct val="100000"/>
              <a:buFont typeface="Times New Roman" panose="02020603050405020304" pitchFamily="18" charset="0"/>
              <a:buAutoNum type="arabicPeriod"/>
              <a:defRPr/>
            </a:pPr>
            <a:r>
              <a:rPr lang="en-US" dirty="0" smtClean="0">
                <a:latin typeface="+mn-lt"/>
              </a:rPr>
              <a:t>Water organizes nonpolar molecules</a:t>
            </a:r>
          </a:p>
          <a:p>
            <a:pPr eaLnBrk="1" hangingPunct="1">
              <a:buClr>
                <a:srgbClr val="000000"/>
              </a:buClr>
              <a:buSzPct val="100000"/>
              <a:buFont typeface="Times New Roman" panose="02020603050405020304" pitchFamily="18" charset="0"/>
              <a:buAutoNum type="arabicPeriod"/>
              <a:defRPr/>
            </a:pPr>
            <a:r>
              <a:rPr lang="en-US" altLang="en-US" dirty="0" smtClean="0">
                <a:latin typeface="+mn-lt"/>
                <a:ea typeface="Microsoft YaHei" pitchFamily="34" charset="-122"/>
              </a:rPr>
              <a:t>Water can form ions</a:t>
            </a:r>
            <a:endParaRPr lang="en-US" altLang="en-US" dirty="0" smtClean="0">
              <a:latin typeface="+mn-lt"/>
            </a:endParaRPr>
          </a:p>
          <a:p>
            <a:pPr eaLnBrk="1" hangingPunct="1">
              <a:buClr>
                <a:srgbClr val="000000"/>
              </a:buClr>
              <a:buSzPct val="100000"/>
              <a:buFont typeface="Times New Roman" panose="02020603050405020304" pitchFamily="18" charset="0"/>
              <a:buAutoNum type="arabicPeriod"/>
              <a:defRPr/>
            </a:pPr>
            <a:endParaRPr lang="en-US" altLang="en-US" dirty="0" smtClean="0">
              <a:latin typeface="+mn-lt"/>
            </a:endParaRPr>
          </a:p>
          <a:p>
            <a:pPr eaLnBrk="1" hangingPunct="1">
              <a:buClr>
                <a:srgbClr val="000000"/>
              </a:buClr>
              <a:buSzPct val="100000"/>
              <a:buFont typeface="Times New Roman" panose="02020603050405020304" pitchFamily="18" charset="0"/>
              <a:buAutoNum type="arabicPeriod"/>
              <a:defRPr/>
            </a:pPr>
            <a:endParaRPr lang="en-US" altLang="en-US" dirty="0" smtClean="0">
              <a:latin typeface="+mn-lt"/>
            </a:endParaRPr>
          </a:p>
          <a:p>
            <a:pPr eaLnBrk="1" hangingPunct="1">
              <a:buClr>
                <a:srgbClr val="000000"/>
              </a:buClr>
              <a:buSzPct val="100000"/>
              <a:buFont typeface="Times New Roman" panose="02020603050405020304" pitchFamily="18" charset="0"/>
              <a:buAutoNum type="arabicPeriod"/>
              <a:defRPr/>
            </a:pPr>
            <a:endParaRPr lang="en-US" altLang="en-US" dirty="0" smtClean="0">
              <a:latin typeface="+mn-lt"/>
            </a:endParaRPr>
          </a:p>
        </p:txBody>
      </p:sp>
      <p:sp>
        <p:nvSpPr>
          <p:cNvPr id="2" name="Rounded Rectangle 1"/>
          <p:cNvSpPr/>
          <p:nvPr/>
        </p:nvSpPr>
        <p:spPr bwMode="auto">
          <a:xfrm>
            <a:off x="263525" y="2209800"/>
            <a:ext cx="7966075" cy="4191000"/>
          </a:xfrm>
          <a:prstGeom prst="round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eaLnBrk="1" hangingPunct="1">
              <a:buClr>
                <a:srgbClr val="000000"/>
              </a:buClr>
              <a:buSzPct val="100000"/>
              <a:buFont typeface="Times New Roman" charset="0"/>
              <a:buNone/>
              <a:defRPr/>
            </a:pPr>
            <a:endParaRPr lang="en-US">
              <a:solidFill>
                <a:schemeClr val="bg1"/>
              </a:solidFill>
            </a:endParaRPr>
          </a:p>
        </p:txBody>
      </p:sp>
    </p:spTree>
    <p:extLst>
      <p:ext uri="{BB962C8B-B14F-4D97-AF65-F5344CB8AC3E}">
        <p14:creationId xmlns:p14="http://schemas.microsoft.com/office/powerpoint/2010/main" val="146152478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D11CFF95-F19A-4061-94C1-CC3CE7902174}" type="slidenum">
              <a:rPr lang="en-US" altLang="en-US" sz="1400"/>
              <a:pPr algn="r" eaLnBrk="1" hangingPunct="1">
                <a:spcBef>
                  <a:spcPct val="0"/>
                </a:spcBef>
                <a:buClrTx/>
                <a:buFontTx/>
                <a:buNone/>
              </a:pPr>
              <a:t>43</a:t>
            </a:fld>
            <a:endParaRPr lang="en-US" altLang="en-US" sz="1400"/>
          </a:p>
        </p:txBody>
      </p:sp>
      <p:sp>
        <p:nvSpPr>
          <p:cNvPr id="84995" name="Text Box 2"/>
          <p:cNvSpPr txBox="1">
            <a:spLocks noChangeArrowheads="1"/>
          </p:cNvSpPr>
          <p:nvPr/>
        </p:nvSpPr>
        <p:spPr bwMode="auto">
          <a:xfrm>
            <a:off x="252413"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dirty="0">
                <a:solidFill>
                  <a:schemeClr val="tx1"/>
                </a:solidFill>
                <a:latin typeface="+mj-lt"/>
              </a:rPr>
              <a:t>Properties of Water</a:t>
            </a:r>
          </a:p>
        </p:txBody>
      </p:sp>
      <p:sp>
        <p:nvSpPr>
          <p:cNvPr id="84996" name="Text Box 3"/>
          <p:cNvSpPr txBox="1">
            <a:spLocks noChangeArrowheads="1"/>
          </p:cNvSpPr>
          <p:nvPr/>
        </p:nvSpPr>
        <p:spPr bwMode="auto">
          <a:xfrm>
            <a:off x="457200" y="12954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2763" indent="-512763">
              <a:spcBef>
                <a:spcPts val="800"/>
              </a:spcBef>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marL="914400" indent="-514350">
              <a:spcBef>
                <a:spcPts val="700"/>
              </a:spcBef>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eaLnBrk="1" hangingPunct="1">
              <a:buFont typeface="Times New Roman" panose="02020603050405020304" pitchFamily="18" charset="0"/>
              <a:buAutoNum type="arabicPeriod"/>
            </a:pPr>
            <a:r>
              <a:rPr lang="en-US" altLang="en-US" dirty="0">
                <a:latin typeface="+mn-lt"/>
              </a:rPr>
              <a:t>Water has a </a:t>
            </a:r>
            <a:r>
              <a:rPr lang="en-US" altLang="en-US" b="1" dirty="0">
                <a:solidFill>
                  <a:srgbClr val="FF0000"/>
                </a:solidFill>
                <a:latin typeface="+mn-lt"/>
              </a:rPr>
              <a:t>high specific heat</a:t>
            </a:r>
          </a:p>
          <a:p>
            <a:pPr lvl="1" eaLnBrk="1" hangingPunct="1">
              <a:buFont typeface="Arial" panose="020B0604020202020204" pitchFamily="34" charset="0"/>
              <a:buChar char="–"/>
            </a:pPr>
            <a:r>
              <a:rPr lang="en-US" altLang="en-US" dirty="0">
                <a:latin typeface="+mn-lt"/>
              </a:rPr>
              <a:t>Amount of heat 1 g substance must absorb to change temp by </a:t>
            </a:r>
            <a:r>
              <a:rPr lang="en-US" altLang="en-US" dirty="0" smtClean="0">
                <a:latin typeface="+mn-lt"/>
              </a:rPr>
              <a:t>1°C</a:t>
            </a:r>
            <a:endParaRPr lang="en-US" altLang="en-US" dirty="0">
              <a:latin typeface="+mn-lt"/>
            </a:endParaRPr>
          </a:p>
          <a:p>
            <a:pPr lvl="1" eaLnBrk="1" hangingPunct="1">
              <a:buFont typeface="Arial" panose="020B0604020202020204" pitchFamily="34" charset="0"/>
              <a:buChar char="–"/>
            </a:pPr>
            <a:r>
              <a:rPr lang="en-US" altLang="en-US" dirty="0">
                <a:latin typeface="+mn-lt"/>
              </a:rPr>
              <a:t>A large amount of energy is required to change the temperature of water</a:t>
            </a:r>
          </a:p>
        </p:txBody>
      </p:sp>
      <p:pic>
        <p:nvPicPr>
          <p:cNvPr id="84997" name="Picture 8" descr="http://upload.wikimedia.org/wikipedia/commons/1/14/Boiling_wat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886200"/>
            <a:ext cx="3279775"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Rectangle 2"/>
          <p:cNvSpPr>
            <a:spLocks noChangeArrowheads="1"/>
          </p:cNvSpPr>
          <p:nvPr/>
        </p:nvSpPr>
        <p:spPr bwMode="auto">
          <a:xfrm>
            <a:off x="3886200" y="6597650"/>
            <a:ext cx="4572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sz="1000">
                <a:solidFill>
                  <a:schemeClr val="tx1"/>
                </a:solidFill>
              </a:rPr>
              <a:t>http://commons.wikimedia.org/wiki/File:Boiling_water.jpg</a:t>
            </a:r>
          </a:p>
        </p:txBody>
      </p:sp>
    </p:spTree>
    <p:extLst>
      <p:ext uri="{BB962C8B-B14F-4D97-AF65-F5344CB8AC3E}">
        <p14:creationId xmlns:p14="http://schemas.microsoft.com/office/powerpoint/2010/main" val="145463709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4474C87E-535B-4A11-86E0-EB236511492E}" type="slidenum">
              <a:rPr lang="en-US" altLang="en-US" sz="1400"/>
              <a:pPr algn="r" eaLnBrk="1" hangingPunct="1">
                <a:spcBef>
                  <a:spcPct val="0"/>
                </a:spcBef>
                <a:buClrTx/>
                <a:buFontTx/>
                <a:buNone/>
              </a:pPr>
              <a:t>44</a:t>
            </a:fld>
            <a:endParaRPr lang="en-US" altLang="en-US" sz="1400"/>
          </a:p>
        </p:txBody>
      </p:sp>
      <p:sp>
        <p:nvSpPr>
          <p:cNvPr id="87043" name="Text Box 2"/>
          <p:cNvSpPr txBox="1">
            <a:spLocks noChangeArrowheads="1"/>
          </p:cNvSpPr>
          <p:nvPr/>
        </p:nvSpPr>
        <p:spPr bwMode="auto">
          <a:xfrm>
            <a:off x="457200" y="152400"/>
            <a:ext cx="8229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b="1" dirty="0">
                <a:solidFill>
                  <a:schemeClr val="tx1"/>
                </a:solidFill>
                <a:latin typeface="+mj-lt"/>
              </a:rPr>
              <a:t>Properties of Water</a:t>
            </a:r>
          </a:p>
        </p:txBody>
      </p:sp>
      <p:sp>
        <p:nvSpPr>
          <p:cNvPr id="87044" name="Text Box 3"/>
          <p:cNvSpPr txBox="1">
            <a:spLocks noChangeArrowheads="1"/>
          </p:cNvSpPr>
          <p:nvPr/>
        </p:nvSpPr>
        <p:spPr bwMode="auto">
          <a:xfrm>
            <a:off x="457200" y="12954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ts val="800"/>
              </a:spcBef>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marL="857250" indent="-457200">
              <a:spcBef>
                <a:spcPts val="700"/>
              </a:spcBef>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eaLnBrk="1" hangingPunct="1">
              <a:buFont typeface="Arial" panose="020B0604020202020204" pitchFamily="34" charset="0"/>
              <a:buAutoNum type="arabicPeriod" startAt="2"/>
            </a:pPr>
            <a:r>
              <a:rPr lang="en-US" altLang="en-US" dirty="0">
                <a:latin typeface="+mn-lt"/>
              </a:rPr>
              <a:t>Water has a high </a:t>
            </a:r>
            <a:r>
              <a:rPr lang="en-US" altLang="en-US" b="1" dirty="0">
                <a:solidFill>
                  <a:srgbClr val="FF0000"/>
                </a:solidFill>
                <a:latin typeface="+mn-lt"/>
              </a:rPr>
              <a:t>heat of vaporization</a:t>
            </a:r>
          </a:p>
          <a:p>
            <a:pPr lvl="1" eaLnBrk="1" hangingPunct="1">
              <a:buFontTx/>
              <a:buChar char="-"/>
            </a:pPr>
            <a:r>
              <a:rPr lang="en-US" altLang="en-US" dirty="0">
                <a:latin typeface="+mn-lt"/>
              </a:rPr>
              <a:t>The evaporation of water from a surface causes cooling of that surface</a:t>
            </a:r>
          </a:p>
          <a:p>
            <a:pPr lvl="1" eaLnBrk="1" hangingPunct="1">
              <a:buFontTx/>
              <a:buChar char="-"/>
            </a:pPr>
            <a:r>
              <a:rPr lang="en-US" altLang="en-US" dirty="0">
                <a:latin typeface="+mn-lt"/>
              </a:rPr>
              <a:t>Water absorbs a relative large amount of heat before it vaporizes = </a:t>
            </a:r>
            <a:r>
              <a:rPr lang="en-US" altLang="en-US" b="1" dirty="0">
                <a:solidFill>
                  <a:schemeClr val="tx1"/>
                </a:solidFill>
                <a:latin typeface="+mn-lt"/>
              </a:rPr>
              <a:t>cooling</a:t>
            </a:r>
          </a:p>
        </p:txBody>
      </p:sp>
      <p:pic>
        <p:nvPicPr>
          <p:cNvPr id="87045" name="Picture 6" descr="http://www.baltimoresun.com/media/photo/2012-05/700868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4448175"/>
            <a:ext cx="31908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Rectangle 2"/>
          <p:cNvSpPr>
            <a:spLocks noChangeArrowheads="1"/>
          </p:cNvSpPr>
          <p:nvPr/>
        </p:nvSpPr>
        <p:spPr bwMode="auto">
          <a:xfrm>
            <a:off x="4114800" y="6597650"/>
            <a:ext cx="4572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sz="1000">
                <a:solidFill>
                  <a:schemeClr val="tx1"/>
                </a:solidFill>
              </a:rPr>
              <a:t>http://www.baltimoresun.com/media/photo/2012-05/70086876.jpg</a:t>
            </a:r>
          </a:p>
        </p:txBody>
      </p:sp>
    </p:spTree>
    <p:extLst>
      <p:ext uri="{BB962C8B-B14F-4D97-AF65-F5344CB8AC3E}">
        <p14:creationId xmlns:p14="http://schemas.microsoft.com/office/powerpoint/2010/main" val="177978788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582" y="902652"/>
            <a:ext cx="8630292" cy="991450"/>
          </a:xfrm>
        </p:spPr>
        <p:txBody>
          <a:bodyPr>
            <a:noAutofit/>
          </a:bodyPr>
          <a:lstStyle/>
          <a:p>
            <a:pPr marL="0" indent="0">
              <a:buNone/>
            </a:pPr>
            <a:r>
              <a:rPr lang="en-US" dirty="0" smtClean="0"/>
              <a:t>3. Hydrogen bonding makes ice less dense than liquid water.</a:t>
            </a:r>
            <a:endParaRPr lang="en-US" dirty="0"/>
          </a:p>
        </p:txBody>
      </p:sp>
      <p:pic>
        <p:nvPicPr>
          <p:cNvPr id="4" name="Picture 3"/>
          <p:cNvPicPr>
            <a:picLocks noChangeAspect="1"/>
          </p:cNvPicPr>
          <p:nvPr/>
        </p:nvPicPr>
        <p:blipFill rotWithShape="1">
          <a:blip r:embed="rId2" cstate="print"/>
          <a:srcRect l="22588" r="19936" b="25184"/>
          <a:stretch/>
        </p:blipFill>
        <p:spPr>
          <a:xfrm>
            <a:off x="383950" y="1817902"/>
            <a:ext cx="8355556" cy="3667874"/>
          </a:xfrm>
          <a:prstGeom prst="rect">
            <a:avLst/>
          </a:prstGeom>
        </p:spPr>
      </p:pic>
      <p:sp>
        <p:nvSpPr>
          <p:cNvPr id="5" name="TextBox 4"/>
          <p:cNvSpPr txBox="1"/>
          <p:nvPr/>
        </p:nvSpPr>
        <p:spPr>
          <a:xfrm>
            <a:off x="495062" y="5578867"/>
            <a:ext cx="8133332" cy="646331"/>
          </a:xfrm>
          <a:prstGeom prst="rect">
            <a:avLst/>
          </a:prstGeom>
          <a:noFill/>
        </p:spPr>
        <p:txBody>
          <a:bodyPr wrap="square" rtlCol="0">
            <a:spAutoFit/>
          </a:bodyPr>
          <a:lstStyle/>
          <a:p>
            <a:pPr algn="ctr"/>
            <a:r>
              <a:rPr lang="en-US" dirty="0">
                <a:solidFill>
                  <a:schemeClr val="bg2">
                    <a:lumMod val="25000"/>
                  </a:schemeClr>
                </a:solidFill>
              </a:rPr>
              <a:t>c</a:t>
            </a:r>
            <a:r>
              <a:rPr lang="en-US" dirty="0" smtClean="0">
                <a:solidFill>
                  <a:schemeClr val="bg2">
                    <a:lumMod val="25000"/>
                  </a:schemeClr>
                </a:solidFill>
              </a:rPr>
              <a:t>redit: a) modification of work by Jane Whitney, image created suing Visual Molecular Dynamics (VMD) software; b) modification of work by Carlos Ponte</a:t>
            </a:r>
            <a:endParaRPr lang="en-US" dirty="0">
              <a:solidFill>
                <a:schemeClr val="bg2">
                  <a:lumMod val="25000"/>
                </a:schemeClr>
              </a:solidFill>
            </a:endParaRPr>
          </a:p>
        </p:txBody>
      </p:sp>
      <p:sp>
        <p:nvSpPr>
          <p:cNvPr id="6" name="Text Box 2"/>
          <p:cNvSpPr txBox="1">
            <a:spLocks noChangeArrowheads="1"/>
          </p:cNvSpPr>
          <p:nvPr/>
        </p:nvSpPr>
        <p:spPr bwMode="auto">
          <a:xfrm>
            <a:off x="446928" y="-12505"/>
            <a:ext cx="8229600" cy="83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b="1" dirty="0">
                <a:solidFill>
                  <a:schemeClr val="tx1"/>
                </a:solidFill>
                <a:latin typeface="+mj-lt"/>
              </a:rPr>
              <a:t>Properties of Water</a:t>
            </a:r>
          </a:p>
        </p:txBody>
      </p:sp>
    </p:spTree>
    <p:extLst>
      <p:ext uri="{BB962C8B-B14F-4D97-AF65-F5344CB8AC3E}">
        <p14:creationId xmlns:p14="http://schemas.microsoft.com/office/powerpoint/2010/main" val="38361223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34928"/>
            <a:ext cx="7924800" cy="3148172"/>
          </a:xfrm>
        </p:spPr>
        <p:txBody>
          <a:bodyPr>
            <a:normAutofit fontScale="92500" lnSpcReduction="20000"/>
          </a:bodyPr>
          <a:lstStyle/>
          <a:p>
            <a:pPr marL="0" indent="0">
              <a:buNone/>
            </a:pPr>
            <a:r>
              <a:rPr lang="en-US" dirty="0" smtClean="0"/>
              <a:t>4. Hydrogen bonding makes water act as a </a:t>
            </a:r>
            <a:r>
              <a:rPr lang="en-US" b="1" dirty="0" smtClean="0">
                <a:solidFill>
                  <a:srgbClr val="FF0000"/>
                </a:solidFill>
              </a:rPr>
              <a:t>solvent</a:t>
            </a:r>
            <a:r>
              <a:rPr lang="en-US" dirty="0" smtClean="0"/>
              <a:t>.</a:t>
            </a:r>
          </a:p>
          <a:p>
            <a:pPr marL="0" indent="0">
              <a:buNone/>
            </a:pPr>
            <a:r>
              <a:rPr lang="en-US" altLang="en-US" dirty="0" smtClean="0"/>
              <a:t>        -When </a:t>
            </a:r>
            <a:r>
              <a:rPr lang="en-US" altLang="en-US" dirty="0"/>
              <a:t>H</a:t>
            </a:r>
            <a:r>
              <a:rPr lang="en-US" altLang="en-US" baseline="-25000" dirty="0"/>
              <a:t>2</a:t>
            </a:r>
            <a:r>
              <a:rPr lang="en-US" altLang="en-US" dirty="0"/>
              <a:t>O dissolves a polar or ionic </a:t>
            </a:r>
            <a:r>
              <a:rPr lang="en-US" altLang="en-US" dirty="0" smtClean="0"/>
              <a:t>		compounds like </a:t>
            </a:r>
            <a:r>
              <a:rPr lang="en-US" altLang="en-US" dirty="0" err="1"/>
              <a:t>NaCl</a:t>
            </a:r>
            <a:endParaRPr lang="en-US" altLang="en-US" dirty="0"/>
          </a:p>
          <a:p>
            <a:pPr lvl="3">
              <a:spcBef>
                <a:spcPts val="700"/>
              </a:spcBef>
            </a:pPr>
            <a:r>
              <a:rPr lang="en-US" altLang="en-US" dirty="0"/>
              <a:t> </a:t>
            </a:r>
            <a:r>
              <a:rPr lang="en-US" altLang="en-US" sz="2800" dirty="0"/>
              <a:t>water is the solvent</a:t>
            </a:r>
          </a:p>
          <a:p>
            <a:pPr lvl="3">
              <a:spcBef>
                <a:spcPts val="700"/>
              </a:spcBef>
            </a:pPr>
            <a:r>
              <a:rPr lang="en-US" altLang="en-US" sz="2800" dirty="0" err="1"/>
              <a:t>NaCl</a:t>
            </a:r>
            <a:r>
              <a:rPr lang="en-US" altLang="en-US" sz="2800" dirty="0"/>
              <a:t> is the </a:t>
            </a:r>
            <a:r>
              <a:rPr lang="en-US" altLang="en-US" sz="2800" dirty="0" smtClean="0"/>
              <a:t>solute</a:t>
            </a:r>
          </a:p>
          <a:p>
            <a:pPr marL="63500" lvl="2" indent="0">
              <a:spcBef>
                <a:spcPts val="700"/>
              </a:spcBef>
              <a:buNone/>
            </a:pPr>
            <a:r>
              <a:rPr lang="en-US" altLang="en-US" sz="2800" dirty="0"/>
              <a:t> </a:t>
            </a:r>
            <a:r>
              <a:rPr lang="en-US" altLang="en-US" sz="2800" dirty="0" smtClean="0"/>
              <a:t>       -</a:t>
            </a:r>
            <a:r>
              <a:rPr lang="en-US" altLang="en-US" sz="3200" dirty="0" smtClean="0"/>
              <a:t>Both </a:t>
            </a:r>
            <a:r>
              <a:rPr lang="en-US" altLang="en-US" sz="3200" dirty="0"/>
              <a:t>solvent and solute make up a </a:t>
            </a:r>
            <a:r>
              <a:rPr lang="en-US" altLang="en-US" sz="3200" dirty="0">
                <a:solidFill>
                  <a:srgbClr val="FF0000"/>
                </a:solidFill>
              </a:rPr>
              <a:t>solution</a:t>
            </a:r>
          </a:p>
          <a:p>
            <a:pPr marL="63500" lvl="2" indent="0">
              <a:spcBef>
                <a:spcPts val="700"/>
              </a:spcBef>
              <a:buNone/>
            </a:pPr>
            <a:endParaRPr lang="en-US" altLang="en-US" sz="2800" dirty="0"/>
          </a:p>
          <a:p>
            <a:pPr marL="0" indent="0" algn="ctr">
              <a:buNone/>
            </a:pPr>
            <a:endParaRPr lang="en-US" dirty="0"/>
          </a:p>
        </p:txBody>
      </p:sp>
      <p:pic>
        <p:nvPicPr>
          <p:cNvPr id="2" name="Picture 1"/>
          <p:cNvPicPr>
            <a:picLocks noChangeAspect="1"/>
          </p:cNvPicPr>
          <p:nvPr/>
        </p:nvPicPr>
        <p:blipFill>
          <a:blip r:embed="rId2" cstate="print"/>
          <a:stretch>
            <a:fillRect/>
          </a:stretch>
        </p:blipFill>
        <p:spPr>
          <a:xfrm>
            <a:off x="2241242" y="4295443"/>
            <a:ext cx="4661516" cy="2096217"/>
          </a:xfrm>
          <a:prstGeom prst="rect">
            <a:avLst/>
          </a:prstGeom>
        </p:spPr>
      </p:pic>
      <p:sp>
        <p:nvSpPr>
          <p:cNvPr id="6" name="TextBox 5"/>
          <p:cNvSpPr txBox="1"/>
          <p:nvPr/>
        </p:nvSpPr>
        <p:spPr>
          <a:xfrm>
            <a:off x="1308151" y="6391660"/>
            <a:ext cx="6527698" cy="369332"/>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
        <p:nvSpPr>
          <p:cNvPr id="5" name="Text Box 2"/>
          <p:cNvSpPr txBox="1">
            <a:spLocks noChangeArrowheads="1"/>
          </p:cNvSpPr>
          <p:nvPr/>
        </p:nvSpPr>
        <p:spPr bwMode="auto">
          <a:xfrm>
            <a:off x="457200" y="152400"/>
            <a:ext cx="8229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b="1" dirty="0">
                <a:solidFill>
                  <a:schemeClr val="tx1"/>
                </a:solidFill>
                <a:latin typeface="+mj-lt"/>
              </a:rPr>
              <a:t>Properties of Water</a:t>
            </a:r>
          </a:p>
        </p:txBody>
      </p:sp>
      <p:sp>
        <p:nvSpPr>
          <p:cNvPr id="4" name="Rectangle 3"/>
          <p:cNvSpPr/>
          <p:nvPr/>
        </p:nvSpPr>
        <p:spPr>
          <a:xfrm>
            <a:off x="329336" y="4651053"/>
            <a:ext cx="1609192" cy="1384995"/>
          </a:xfrm>
          <a:prstGeom prst="rect">
            <a:avLst/>
          </a:prstGeom>
        </p:spPr>
        <p:txBody>
          <a:bodyPr wrap="square">
            <a:spAutoFit/>
          </a:bodyPr>
          <a:lstStyle/>
          <a:p>
            <a:pPr algn="ctr"/>
            <a:r>
              <a:rPr lang="en-US" sz="2800" b="1" i="1" dirty="0" smtClean="0">
                <a:latin typeface="Calibri" panose="020F0502020204030204" pitchFamily="34" charset="0"/>
                <a:ea typeface="Times New Roman" panose="02020603050405020304" pitchFamily="18" charset="0"/>
                <a:cs typeface="Calibri" panose="020F0502020204030204" pitchFamily="34" charset="0"/>
              </a:rPr>
              <a:t>Like </a:t>
            </a:r>
            <a:r>
              <a:rPr lang="en-US" sz="2800" b="1" i="1" dirty="0">
                <a:latin typeface="Calibri" panose="020F0502020204030204" pitchFamily="34" charset="0"/>
                <a:ea typeface="Times New Roman" panose="02020603050405020304" pitchFamily="18" charset="0"/>
                <a:cs typeface="Calibri" panose="020F0502020204030204" pitchFamily="34" charset="0"/>
              </a:rPr>
              <a:t>dissolves Like</a:t>
            </a:r>
            <a:endParaRPr lang="en-US" sz="2800" b="1" i="1" dirty="0"/>
          </a:p>
        </p:txBody>
      </p:sp>
    </p:spTree>
    <p:extLst>
      <p:ext uri="{BB962C8B-B14F-4D97-AF65-F5344CB8AC3E}">
        <p14:creationId xmlns:p14="http://schemas.microsoft.com/office/powerpoint/2010/main" val="3140107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9F70D866-049D-4E6D-ADF5-497D4B9D64C6}" type="slidenum">
              <a:rPr lang="en-US" altLang="en-US" sz="1400"/>
              <a:pPr algn="r" eaLnBrk="1" hangingPunct="1">
                <a:spcBef>
                  <a:spcPct val="0"/>
                </a:spcBef>
                <a:buClrTx/>
                <a:buFontTx/>
                <a:buNone/>
              </a:pPr>
              <a:t>47</a:t>
            </a:fld>
            <a:endParaRPr lang="en-US" altLang="en-US" sz="1400"/>
          </a:p>
        </p:txBody>
      </p:sp>
      <p:sp>
        <p:nvSpPr>
          <p:cNvPr id="2" name="Text Box 2"/>
          <p:cNvSpPr txBox="1">
            <a:spLocks noChangeArrowheads="1"/>
          </p:cNvSpPr>
          <p:nvPr/>
        </p:nvSpPr>
        <p:spPr bwMode="auto">
          <a:xfrm>
            <a:off x="533400" y="762000"/>
            <a:ext cx="8229600" cy="2590800"/>
          </a:xfrm>
          <a:prstGeom prst="rect">
            <a:avLst/>
          </a:prstGeom>
          <a:noFill/>
          <a:ln>
            <a:noFill/>
          </a:ln>
          <a:effectLst/>
          <a:extLst/>
        </p:spPr>
        <p:txBody>
          <a:bodyPr/>
          <a:lstStyle>
            <a:lvl1pPr marL="512763" indent="-512763" eaLnBrk="0" hangingPunc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chemeClr val="bg1"/>
                </a:solidFill>
                <a:latin typeface="Arial" pitchFamily="34" charset="0"/>
                <a:ea typeface="ＭＳ Ｐゴシック" pitchFamily="34" charset="-128"/>
              </a:defRPr>
            </a:lvl1pPr>
            <a:lvl2pPr marL="914400" indent="-514350" eaLnBrk="0" hangingPunc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chemeClr val="bg1"/>
                </a:solidFill>
                <a:latin typeface="Arial" pitchFamily="34" charset="0"/>
                <a:ea typeface="ＭＳ Ｐゴシック" pitchFamily="34" charset="-128"/>
              </a:defRPr>
            </a:lvl2pPr>
            <a:lvl3pPr eaLnBrk="0" hangingPunc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chemeClr val="bg1"/>
                </a:solidFill>
                <a:latin typeface="Arial" pitchFamily="34" charset="0"/>
                <a:ea typeface="ＭＳ Ｐゴシック" pitchFamily="34" charset="-128"/>
              </a:defRPr>
            </a:lvl3pPr>
            <a:lvl4pPr eaLnBrk="0" hangingPunc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chemeClr val="bg1"/>
                </a:solidFill>
                <a:latin typeface="Arial" pitchFamily="34" charset="0"/>
                <a:ea typeface="ＭＳ Ｐゴシック" pitchFamily="34" charset="-128"/>
              </a:defRPr>
            </a:lvl4pPr>
            <a:lvl5pPr eaLnBrk="0" hangingPunc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sz="2400">
                <a:solidFill>
                  <a:schemeClr val="bg1"/>
                </a:solidFill>
                <a:latin typeface="Arial" pitchFamily="34" charset="0"/>
                <a:ea typeface="ＭＳ Ｐゴシック" pitchFamily="34" charset="-128"/>
              </a:defRPr>
            </a:lvl9pPr>
          </a:lstStyle>
          <a:p>
            <a:pPr marL="0" indent="0" eaLnBrk="1" hangingPunct="1">
              <a:spcBef>
                <a:spcPts val="800"/>
              </a:spcBef>
              <a:buClr>
                <a:srgbClr val="000000"/>
              </a:buClr>
              <a:buSzPct val="100000"/>
              <a:buFont typeface="Times New Roman" panose="02020603050405020304" pitchFamily="18" charset="0"/>
              <a:buNone/>
              <a:defRPr/>
            </a:pPr>
            <a:r>
              <a:rPr lang="en-US" sz="3200" dirty="0" smtClean="0">
                <a:solidFill>
                  <a:srgbClr val="000000"/>
                </a:solidFill>
                <a:latin typeface="+mn-lt"/>
              </a:rPr>
              <a:t>5. Water organizes nonpolar molecules</a:t>
            </a:r>
          </a:p>
          <a:p>
            <a:pPr lvl="1" eaLnBrk="1" hangingPunct="1">
              <a:spcBef>
                <a:spcPts val="700"/>
              </a:spcBef>
              <a:buClr>
                <a:srgbClr val="000000"/>
              </a:buClr>
              <a:buSzPct val="100000"/>
              <a:buFont typeface="Arial" pitchFamily="34" charset="0"/>
              <a:buChar char="–"/>
              <a:defRPr/>
            </a:pPr>
            <a:r>
              <a:rPr lang="en-US" sz="2800" b="1" dirty="0" smtClean="0">
                <a:solidFill>
                  <a:srgbClr val="0070C0"/>
                </a:solidFill>
                <a:latin typeface="+mn-lt"/>
              </a:rPr>
              <a:t>Hydrophilic</a:t>
            </a:r>
            <a:r>
              <a:rPr lang="en-US" sz="2800" dirty="0" smtClean="0">
                <a:solidFill>
                  <a:schemeClr val="tx1"/>
                </a:solidFill>
                <a:latin typeface="+mn-lt"/>
              </a:rPr>
              <a:t> </a:t>
            </a:r>
            <a:r>
              <a:rPr lang="en-US" altLang="en-US" sz="2800" dirty="0" smtClean="0">
                <a:solidFill>
                  <a:schemeClr val="tx1"/>
                </a:solidFill>
                <a:latin typeface="+mn-lt"/>
              </a:rPr>
              <a:t>“</a:t>
            </a:r>
            <a:r>
              <a:rPr lang="en-US" sz="2800" dirty="0" smtClean="0">
                <a:solidFill>
                  <a:schemeClr val="tx1"/>
                </a:solidFill>
                <a:latin typeface="+mn-lt"/>
              </a:rPr>
              <a:t>water-loving</a:t>
            </a:r>
            <a:r>
              <a:rPr lang="en-US" altLang="en-US" sz="2800" dirty="0" smtClean="0">
                <a:solidFill>
                  <a:schemeClr val="tx1"/>
                </a:solidFill>
                <a:latin typeface="+mn-lt"/>
              </a:rPr>
              <a:t>”</a:t>
            </a:r>
            <a:endParaRPr lang="en-US" sz="2800" dirty="0" smtClean="0">
              <a:solidFill>
                <a:schemeClr val="tx1"/>
              </a:solidFill>
              <a:latin typeface="+mn-lt"/>
            </a:endParaRPr>
          </a:p>
          <a:p>
            <a:pPr lvl="1" eaLnBrk="1" hangingPunct="1">
              <a:spcBef>
                <a:spcPts val="700"/>
              </a:spcBef>
              <a:buClr>
                <a:srgbClr val="000000"/>
              </a:buClr>
              <a:buSzPct val="100000"/>
              <a:buFont typeface="Arial" pitchFamily="34" charset="0"/>
              <a:buChar char="–"/>
              <a:defRPr/>
            </a:pPr>
            <a:r>
              <a:rPr lang="en-US" sz="2800" b="1" dirty="0" smtClean="0">
                <a:solidFill>
                  <a:srgbClr val="7030A0"/>
                </a:solidFill>
                <a:latin typeface="+mn-lt"/>
              </a:rPr>
              <a:t>Hydrophobic</a:t>
            </a:r>
            <a:r>
              <a:rPr lang="en-US" sz="2800" dirty="0" smtClean="0">
                <a:solidFill>
                  <a:schemeClr val="tx1"/>
                </a:solidFill>
                <a:latin typeface="+mn-lt"/>
              </a:rPr>
              <a:t> </a:t>
            </a:r>
            <a:r>
              <a:rPr lang="en-US" altLang="en-US" sz="2800" dirty="0" smtClean="0">
                <a:solidFill>
                  <a:schemeClr val="tx1"/>
                </a:solidFill>
                <a:latin typeface="+mn-lt"/>
              </a:rPr>
              <a:t>“</a:t>
            </a:r>
            <a:r>
              <a:rPr lang="en-US" sz="2800" dirty="0" smtClean="0">
                <a:solidFill>
                  <a:schemeClr val="tx1"/>
                </a:solidFill>
                <a:latin typeface="+mn-lt"/>
              </a:rPr>
              <a:t>water-fearing</a:t>
            </a:r>
            <a:r>
              <a:rPr lang="en-US" altLang="en-US" sz="2800" dirty="0" smtClean="0">
                <a:solidFill>
                  <a:schemeClr val="tx1"/>
                </a:solidFill>
                <a:latin typeface="+mn-lt"/>
              </a:rPr>
              <a:t>”</a:t>
            </a:r>
            <a:endParaRPr lang="en-US" sz="2800" dirty="0" smtClean="0">
              <a:solidFill>
                <a:schemeClr val="tx1"/>
              </a:solidFill>
              <a:latin typeface="+mn-lt"/>
            </a:endParaRPr>
          </a:p>
          <a:p>
            <a:pPr lvl="1" eaLnBrk="1" hangingPunct="1">
              <a:spcBef>
                <a:spcPts val="700"/>
              </a:spcBef>
              <a:buClr>
                <a:srgbClr val="000000"/>
              </a:buClr>
              <a:buSzPct val="100000"/>
              <a:buFont typeface="Arial" pitchFamily="34" charset="0"/>
              <a:buChar char="–"/>
              <a:defRPr/>
            </a:pPr>
            <a:r>
              <a:rPr lang="en-US" sz="2800" dirty="0" smtClean="0">
                <a:solidFill>
                  <a:srgbClr val="000000"/>
                </a:solidFill>
                <a:latin typeface="+mn-lt"/>
              </a:rPr>
              <a:t>Water causes hydrophobic molecules to aggregate or assume specific shapes</a:t>
            </a:r>
          </a:p>
          <a:p>
            <a:pPr eaLnBrk="1" hangingPunct="1">
              <a:lnSpc>
                <a:spcPct val="90000"/>
              </a:lnSpc>
              <a:spcBef>
                <a:spcPts val="800"/>
              </a:spcBef>
              <a:buSzPct val="100000"/>
              <a:defRPr/>
            </a:pPr>
            <a:endParaRPr lang="en-US" sz="3200" dirty="0" smtClean="0">
              <a:solidFill>
                <a:srgbClr val="000000"/>
              </a:solidFill>
              <a:latin typeface="+mn-lt"/>
              <a:cs typeface="Arial" pitchFamily="34" charset="0"/>
            </a:endParaRPr>
          </a:p>
        </p:txBody>
      </p:sp>
      <p:pic>
        <p:nvPicPr>
          <p:cNvPr id="97284" name="Picture 2" descr="http://www.uic.edu/classes/bios/bios100/lecturesf04am/hydrophob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3608388"/>
            <a:ext cx="8475662"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2"/>
          <p:cNvSpPr>
            <a:spLocks noChangeArrowheads="1"/>
          </p:cNvSpPr>
          <p:nvPr/>
        </p:nvSpPr>
        <p:spPr bwMode="auto">
          <a:xfrm>
            <a:off x="1219200" y="6611938"/>
            <a:ext cx="6553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sz="1000">
                <a:solidFill>
                  <a:schemeClr val="tx1"/>
                </a:solidFill>
              </a:rPr>
              <a:t>http://www.uic.edu/classes/bios/bios100/lecturesf04am/hydrophobic.jpg</a:t>
            </a:r>
          </a:p>
        </p:txBody>
      </p:sp>
      <p:cxnSp>
        <p:nvCxnSpPr>
          <p:cNvPr id="5" name="Straight Connector 4"/>
          <p:cNvCxnSpPr/>
          <p:nvPr/>
        </p:nvCxnSpPr>
        <p:spPr bwMode="auto">
          <a:xfrm>
            <a:off x="3505200" y="5334000"/>
            <a:ext cx="1752600" cy="911225"/>
          </a:xfrm>
          <a:prstGeom prst="line">
            <a:avLst/>
          </a:prstGeom>
          <a:solidFill>
            <a:srgbClr val="00B8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7287" name="TextBox 5"/>
          <p:cNvSpPr txBox="1">
            <a:spLocks noChangeArrowheads="1"/>
          </p:cNvSpPr>
          <p:nvPr/>
        </p:nvSpPr>
        <p:spPr bwMode="auto">
          <a:xfrm>
            <a:off x="5257800" y="611346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a:solidFill>
                  <a:schemeClr val="tx1"/>
                </a:solidFill>
              </a:rPr>
              <a:t>Hydrophobic molecule</a:t>
            </a:r>
          </a:p>
        </p:txBody>
      </p:sp>
      <p:sp>
        <p:nvSpPr>
          <p:cNvPr id="97288" name="Text Box 2"/>
          <p:cNvSpPr txBox="1">
            <a:spLocks noChangeArrowheads="1"/>
          </p:cNvSpPr>
          <p:nvPr/>
        </p:nvSpPr>
        <p:spPr bwMode="auto">
          <a:xfrm>
            <a:off x="457200" y="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000" b="1" dirty="0" smtClean="0">
                <a:solidFill>
                  <a:schemeClr val="tx1"/>
                </a:solidFill>
                <a:latin typeface="+mj-lt"/>
              </a:rPr>
              <a:t>Properties </a:t>
            </a:r>
            <a:r>
              <a:rPr lang="en-US" altLang="en-US" sz="4000" b="1" dirty="0">
                <a:solidFill>
                  <a:schemeClr val="tx1"/>
                </a:solidFill>
                <a:latin typeface="+mj-lt"/>
              </a:rPr>
              <a:t>of Water</a:t>
            </a:r>
          </a:p>
        </p:txBody>
      </p:sp>
      <p:sp>
        <p:nvSpPr>
          <p:cNvPr id="9" name="Rectangle 8"/>
          <p:cNvSpPr/>
          <p:nvPr/>
        </p:nvSpPr>
        <p:spPr>
          <a:xfrm>
            <a:off x="76200" y="5956956"/>
            <a:ext cx="3175864" cy="523220"/>
          </a:xfrm>
          <a:prstGeom prst="rect">
            <a:avLst/>
          </a:prstGeom>
        </p:spPr>
        <p:txBody>
          <a:bodyPr wrap="square">
            <a:spAutoFit/>
          </a:bodyPr>
          <a:lstStyle/>
          <a:p>
            <a:pPr algn="ctr"/>
            <a:r>
              <a:rPr lang="en-US" sz="2800" b="1" i="1" dirty="0" smtClean="0">
                <a:latin typeface="Calibri" panose="020F0502020204030204" pitchFamily="34" charset="0"/>
                <a:ea typeface="Times New Roman" panose="02020603050405020304" pitchFamily="18" charset="0"/>
                <a:cs typeface="Calibri" panose="020F0502020204030204" pitchFamily="34" charset="0"/>
              </a:rPr>
              <a:t>Like </a:t>
            </a:r>
            <a:r>
              <a:rPr lang="en-US" sz="2800" b="1" i="1" dirty="0">
                <a:latin typeface="Calibri" panose="020F0502020204030204" pitchFamily="34" charset="0"/>
                <a:ea typeface="Times New Roman" panose="02020603050405020304" pitchFamily="18" charset="0"/>
                <a:cs typeface="Calibri" panose="020F0502020204030204" pitchFamily="34" charset="0"/>
              </a:rPr>
              <a:t>dissolves Like</a:t>
            </a:r>
            <a:endParaRPr lang="en-US" sz="2800" b="1" i="1" dirty="0"/>
          </a:p>
        </p:txBody>
      </p:sp>
    </p:spTree>
    <p:extLst>
      <p:ext uri="{BB962C8B-B14F-4D97-AF65-F5344CB8AC3E}">
        <p14:creationId xmlns:p14="http://schemas.microsoft.com/office/powerpoint/2010/main" val="424486665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6905DE66-3B1E-47D5-9864-58A46E966333}" type="slidenum">
              <a:rPr lang="en-US" altLang="en-US" sz="1400"/>
              <a:pPr algn="r" eaLnBrk="1" hangingPunct="1">
                <a:spcBef>
                  <a:spcPct val="0"/>
                </a:spcBef>
                <a:buClrTx/>
                <a:buFontTx/>
                <a:buNone/>
              </a:pPr>
              <a:t>48</a:t>
            </a:fld>
            <a:endParaRPr lang="en-US" altLang="en-US" sz="1400"/>
          </a:p>
        </p:txBody>
      </p:sp>
      <p:sp>
        <p:nvSpPr>
          <p:cNvPr id="99331" name="Text Box 3"/>
          <p:cNvSpPr txBox="1">
            <a:spLocks noChangeArrowheads="1"/>
          </p:cNvSpPr>
          <p:nvPr/>
        </p:nvSpPr>
        <p:spPr bwMode="auto">
          <a:xfrm>
            <a:off x="463550" y="1143000"/>
            <a:ext cx="822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eaLnBrk="1" hangingPunct="1">
              <a:lnSpc>
                <a:spcPct val="90000"/>
              </a:lnSpc>
              <a:buClrTx/>
              <a:buFontTx/>
              <a:buNone/>
            </a:pPr>
            <a:r>
              <a:rPr lang="en-US" altLang="en-US" sz="2800" dirty="0">
                <a:ea typeface="Microsoft YaHei" panose="020B0503020204020204" pitchFamily="34" charset="-122"/>
              </a:rPr>
              <a:t>6.  </a:t>
            </a:r>
            <a:r>
              <a:rPr lang="en-US" altLang="en-US" sz="2800" dirty="0">
                <a:latin typeface="+mn-lt"/>
                <a:ea typeface="Microsoft YaHei" panose="020B0503020204020204" pitchFamily="34" charset="-122"/>
              </a:rPr>
              <a:t>Water can form </a:t>
            </a:r>
            <a:r>
              <a:rPr lang="en-US" altLang="en-US" sz="2800" b="1" dirty="0">
                <a:solidFill>
                  <a:schemeClr val="tx1"/>
                </a:solidFill>
                <a:latin typeface="+mn-lt"/>
                <a:ea typeface="Microsoft YaHei" panose="020B0503020204020204" pitchFamily="34" charset="-122"/>
              </a:rPr>
              <a:t>ions</a:t>
            </a:r>
          </a:p>
          <a:p>
            <a:pPr eaLnBrk="1" hangingPunct="1">
              <a:lnSpc>
                <a:spcPct val="90000"/>
              </a:lnSpc>
              <a:buClrTx/>
              <a:buFontTx/>
              <a:buNone/>
            </a:pPr>
            <a:r>
              <a:rPr lang="en-US" altLang="en-US" sz="2800" dirty="0">
                <a:latin typeface="+mn-lt"/>
                <a:ea typeface="Microsoft YaHei" panose="020B0503020204020204" pitchFamily="34" charset="-122"/>
              </a:rPr>
              <a:t>	 H</a:t>
            </a:r>
            <a:r>
              <a:rPr lang="en-US" altLang="en-US" sz="2800" baseline="-25000" dirty="0">
                <a:latin typeface="+mn-lt"/>
                <a:ea typeface="Microsoft YaHei" panose="020B0503020204020204" pitchFamily="34" charset="-122"/>
              </a:rPr>
              <a:t>2</a:t>
            </a:r>
            <a:r>
              <a:rPr lang="en-US" altLang="en-US" sz="2800" dirty="0">
                <a:latin typeface="+mn-lt"/>
                <a:ea typeface="Microsoft YaHei" panose="020B0503020204020204" pitchFamily="34" charset="-122"/>
              </a:rPr>
              <a:t>O </a:t>
            </a:r>
            <a:r>
              <a:rPr lang="en-US" altLang="en-US" sz="2800" dirty="0" smtClean="0">
                <a:latin typeface="+mn-lt"/>
                <a:ea typeface="Microsoft YaHei" panose="020B0503020204020204" pitchFamily="34" charset="-122"/>
              </a:rPr>
              <a:t>     OH</a:t>
            </a:r>
            <a:r>
              <a:rPr lang="en-US" altLang="en-US" sz="2800" baseline="30000" dirty="0">
                <a:latin typeface="+mn-lt"/>
                <a:ea typeface="Microsoft YaHei" panose="020B0503020204020204" pitchFamily="34" charset="-122"/>
                <a:cs typeface="Arial" panose="020B0604020202020204" pitchFamily="34" charset="0"/>
              </a:rPr>
              <a:t>–</a:t>
            </a:r>
            <a:r>
              <a:rPr lang="en-US" altLang="en-US" sz="2800" dirty="0">
                <a:latin typeface="+mn-lt"/>
                <a:ea typeface="Microsoft YaHei" panose="020B0503020204020204" pitchFamily="34" charset="-122"/>
                <a:cs typeface="Arial" panose="020B0604020202020204" pitchFamily="34" charset="0"/>
              </a:rPr>
              <a:t>  	  +  		H</a:t>
            </a:r>
            <a:r>
              <a:rPr lang="en-US" altLang="en-US" sz="2800" baseline="30000" dirty="0">
                <a:latin typeface="+mn-lt"/>
                <a:ea typeface="Microsoft YaHei" panose="020B0503020204020204" pitchFamily="34" charset="-122"/>
                <a:cs typeface="Arial" panose="020B0604020202020204" pitchFamily="34" charset="0"/>
              </a:rPr>
              <a:t>+</a:t>
            </a:r>
          </a:p>
          <a:p>
            <a:pPr eaLnBrk="1" hangingPunct="1">
              <a:lnSpc>
                <a:spcPct val="90000"/>
              </a:lnSpc>
              <a:buClrTx/>
              <a:buFontTx/>
              <a:buNone/>
            </a:pPr>
            <a:r>
              <a:rPr lang="en-US" altLang="en-US" sz="2800" dirty="0">
                <a:latin typeface="+mn-lt"/>
                <a:ea typeface="Microsoft YaHei" panose="020B0503020204020204" pitchFamily="34" charset="-122"/>
                <a:cs typeface="Arial" panose="020B0604020202020204" pitchFamily="34" charset="0"/>
              </a:rPr>
              <a:t>			  hydroxide ion		hydrogen ion</a:t>
            </a:r>
          </a:p>
          <a:p>
            <a:pPr eaLnBrk="1" hangingPunct="1">
              <a:buFont typeface="Arial" panose="020B0604020202020204" pitchFamily="34" charset="0"/>
              <a:buChar char="•"/>
            </a:pPr>
            <a:r>
              <a:rPr lang="en-US" altLang="en-US" sz="2800" dirty="0">
                <a:latin typeface="+mn-lt"/>
              </a:rPr>
              <a:t>H</a:t>
            </a:r>
            <a:r>
              <a:rPr lang="en-US" altLang="en-US" sz="2800" baseline="30000" dirty="0">
                <a:latin typeface="+mn-lt"/>
              </a:rPr>
              <a:t>+</a:t>
            </a:r>
            <a:r>
              <a:rPr lang="en-US" altLang="en-US" sz="2800" dirty="0">
                <a:latin typeface="+mn-lt"/>
              </a:rPr>
              <a:t> ions also known as protons</a:t>
            </a:r>
          </a:p>
          <a:p>
            <a:pPr lvl="2" indent="0" eaLnBrk="1" hangingPunct="1">
              <a:spcBef>
                <a:spcPts val="800"/>
              </a:spcBef>
            </a:pPr>
            <a:endParaRPr lang="en-US" altLang="en-US" sz="2800" dirty="0"/>
          </a:p>
          <a:p>
            <a:pPr eaLnBrk="1" hangingPunct="1">
              <a:buFont typeface="Arial" panose="020B0604020202020204" pitchFamily="34" charset="0"/>
              <a:buNone/>
            </a:pPr>
            <a:endParaRPr lang="en-US" altLang="en-US" sz="2800" dirty="0"/>
          </a:p>
        </p:txBody>
      </p:sp>
      <p:pic>
        <p:nvPicPr>
          <p:cNvPr id="99332" name="Picture 5" descr="http://www.kmacgill.com/lecture_notes/lecture_notes_17_files/im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3182938"/>
            <a:ext cx="635635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1"/>
          <p:cNvSpPr>
            <a:spLocks noChangeArrowheads="1"/>
          </p:cNvSpPr>
          <p:nvPr/>
        </p:nvSpPr>
        <p:spPr bwMode="auto">
          <a:xfrm>
            <a:off x="2266950" y="6583363"/>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en-US" altLang="en-US" sz="1000">
                <a:solidFill>
                  <a:schemeClr val="tx1"/>
                </a:solidFill>
              </a:rPr>
              <a:t>http://www.kmacgill.com/lecture_notes/lecture_notes_17_files/image003.jpg</a:t>
            </a:r>
          </a:p>
        </p:txBody>
      </p:sp>
      <p:sp>
        <p:nvSpPr>
          <p:cNvPr id="99334" name="Text Box 2"/>
          <p:cNvSpPr txBox="1">
            <a:spLocks noChangeArrowheads="1"/>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b="1" dirty="0">
                <a:solidFill>
                  <a:schemeClr val="tx1"/>
                </a:solidFill>
                <a:latin typeface="+mj-lt"/>
              </a:rPr>
              <a:t>Properties of Water</a:t>
            </a:r>
          </a:p>
        </p:txBody>
      </p:sp>
      <p:cxnSp>
        <p:nvCxnSpPr>
          <p:cNvPr id="5" name="Straight Arrow Connector 4"/>
          <p:cNvCxnSpPr/>
          <p:nvPr/>
        </p:nvCxnSpPr>
        <p:spPr>
          <a:xfrm>
            <a:off x="1676400" y="1866900"/>
            <a:ext cx="3175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695912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80144" y="209622"/>
            <a:ext cx="8373438" cy="1325563"/>
          </a:xfrm>
        </p:spPr>
        <p:txBody>
          <a:bodyPr>
            <a:normAutofit/>
          </a:bodyPr>
          <a:lstStyle/>
          <a:p>
            <a:pPr algn="ctr"/>
            <a:r>
              <a:rPr lang="en-US" sz="3200" b="1" dirty="0" smtClean="0">
                <a:solidFill>
                  <a:srgbClr val="FF0000"/>
                </a:solidFill>
              </a:rPr>
              <a:t>SUMMARY</a:t>
            </a:r>
            <a:r>
              <a:rPr lang="en-US" sz="3200" dirty="0" smtClean="0"/>
              <a:t/>
            </a:r>
            <a:br>
              <a:rPr lang="en-US" sz="3200" dirty="0" smtClean="0"/>
            </a:br>
            <a:r>
              <a:rPr lang="en-US" sz="3200" dirty="0" smtClean="0"/>
              <a:t>Hydrogen Bonding Between Water Molecules</a:t>
            </a:r>
            <a:endParaRPr lang="en-US" sz="3200" dirty="0"/>
          </a:p>
        </p:txBody>
      </p:sp>
      <p:sp>
        <p:nvSpPr>
          <p:cNvPr id="16" name="Content Placeholder 2"/>
          <p:cNvSpPr>
            <a:spLocks noGrp="1"/>
          </p:cNvSpPr>
          <p:nvPr>
            <p:ph idx="1"/>
          </p:nvPr>
        </p:nvSpPr>
        <p:spPr>
          <a:xfrm>
            <a:off x="474536" y="1535185"/>
            <a:ext cx="8422884" cy="5322815"/>
          </a:xfrm>
        </p:spPr>
        <p:txBody>
          <a:bodyPr>
            <a:normAutofit fontScale="77500" lnSpcReduction="20000"/>
          </a:bodyPr>
          <a:lstStyle/>
          <a:p>
            <a:pPr marL="0" indent="0">
              <a:buNone/>
            </a:pPr>
            <a:r>
              <a:rPr lang="en-US" dirty="0" smtClean="0"/>
              <a:t>Water:</a:t>
            </a:r>
          </a:p>
          <a:p>
            <a:pPr lvl="1"/>
            <a:r>
              <a:rPr lang="en-US" dirty="0"/>
              <a:t>i</a:t>
            </a:r>
            <a:r>
              <a:rPr lang="en-US" sz="2400" dirty="0" smtClean="0"/>
              <a:t>s </a:t>
            </a:r>
            <a:r>
              <a:rPr lang="en-US" sz="2400" b="1" dirty="0" smtClean="0"/>
              <a:t>cohesive </a:t>
            </a:r>
            <a:r>
              <a:rPr lang="en-US" sz="2400" dirty="0" smtClean="0"/>
              <a:t>(bonds to itself).</a:t>
            </a:r>
          </a:p>
          <a:p>
            <a:pPr lvl="2"/>
            <a:r>
              <a:rPr lang="en-US" dirty="0" smtClean="0"/>
              <a:t>This results in surface tension.</a:t>
            </a:r>
            <a:endParaRPr lang="en-US" sz="2000" dirty="0" smtClean="0"/>
          </a:p>
          <a:p>
            <a:pPr lvl="1"/>
            <a:r>
              <a:rPr lang="en-US" dirty="0"/>
              <a:t>i</a:t>
            </a:r>
            <a:r>
              <a:rPr lang="en-US" sz="2400" dirty="0" smtClean="0"/>
              <a:t>s </a:t>
            </a:r>
            <a:r>
              <a:rPr lang="en-US" sz="2400" b="1" dirty="0" smtClean="0"/>
              <a:t>adhesive</a:t>
            </a:r>
            <a:r>
              <a:rPr lang="en-US" sz="2400" dirty="0" smtClean="0"/>
              <a:t> (bonds to other charged materials).</a:t>
            </a:r>
          </a:p>
          <a:p>
            <a:pPr lvl="2"/>
            <a:r>
              <a:rPr lang="en-US" sz="2000" dirty="0" smtClean="0"/>
              <a:t>This permits capillary action.</a:t>
            </a:r>
          </a:p>
          <a:p>
            <a:pPr lvl="1"/>
            <a:r>
              <a:rPr lang="en-US" dirty="0"/>
              <a:t>i</a:t>
            </a:r>
            <a:r>
              <a:rPr lang="en-US" dirty="0" smtClean="0"/>
              <a:t>s </a:t>
            </a:r>
            <a:r>
              <a:rPr lang="en-US" b="1" dirty="0" smtClean="0"/>
              <a:t>less dense</a:t>
            </a:r>
            <a:r>
              <a:rPr lang="en-US" dirty="0" smtClean="0"/>
              <a:t> when frozen (solid ice floats in liquid water).</a:t>
            </a:r>
          </a:p>
          <a:p>
            <a:pPr lvl="1"/>
            <a:r>
              <a:rPr lang="en-US" dirty="0"/>
              <a:t>h</a:t>
            </a:r>
            <a:r>
              <a:rPr lang="en-US" dirty="0" smtClean="0"/>
              <a:t>as </a:t>
            </a:r>
            <a:r>
              <a:rPr lang="en-US" b="1" dirty="0" smtClean="0"/>
              <a:t>high specific heat </a:t>
            </a:r>
            <a:r>
              <a:rPr lang="en-US" dirty="0" smtClean="0"/>
              <a:t>capacity</a:t>
            </a:r>
            <a:r>
              <a:rPr lang="en-US" b="1" dirty="0" smtClean="0"/>
              <a:t> </a:t>
            </a:r>
            <a:r>
              <a:rPr lang="en-US" dirty="0" smtClean="0"/>
              <a:t>(it takes a lot of energy to cool it down or heat it up).</a:t>
            </a:r>
          </a:p>
          <a:p>
            <a:pPr lvl="2"/>
            <a:r>
              <a:rPr lang="en-US" dirty="0" smtClean="0"/>
              <a:t>1 calorie of energy will raise the temperature of 1 gram of water by 1 degree Celsius.</a:t>
            </a:r>
          </a:p>
          <a:p>
            <a:pPr lvl="1"/>
            <a:r>
              <a:rPr lang="en-US" dirty="0" smtClean="0"/>
              <a:t>has high </a:t>
            </a:r>
            <a:r>
              <a:rPr lang="en-US" b="1" dirty="0" smtClean="0"/>
              <a:t>heat of vaporization </a:t>
            </a:r>
            <a:r>
              <a:rPr lang="en-US" dirty="0" smtClean="0"/>
              <a:t>(which results in evaporative cooling).</a:t>
            </a:r>
          </a:p>
          <a:p>
            <a:pPr lvl="1"/>
            <a:r>
              <a:rPr lang="en-US" dirty="0"/>
              <a:t>i</a:t>
            </a:r>
            <a:r>
              <a:rPr lang="en-US" dirty="0" smtClean="0"/>
              <a:t>s an excellent </a:t>
            </a:r>
            <a:r>
              <a:rPr lang="en-US" b="1" dirty="0" smtClean="0"/>
              <a:t>solvent</a:t>
            </a:r>
            <a:r>
              <a:rPr lang="en-US" dirty="0" smtClean="0"/>
              <a:t> for </a:t>
            </a:r>
            <a:r>
              <a:rPr lang="en-US" i="1" dirty="0" smtClean="0"/>
              <a:t>hydrophilic</a:t>
            </a:r>
            <a:r>
              <a:rPr lang="en-US" dirty="0" smtClean="0"/>
              <a:t> materials.</a:t>
            </a:r>
          </a:p>
          <a:p>
            <a:pPr lvl="2"/>
            <a:r>
              <a:rPr lang="en-US" dirty="0" smtClean="0"/>
              <a:t>The charges of water can dissociate polar materials, and ionic materials like table salt.</a:t>
            </a:r>
          </a:p>
          <a:p>
            <a:pPr lvl="2"/>
            <a:r>
              <a:rPr lang="en-US" i="1" dirty="0" smtClean="0"/>
              <a:t>Hydrophobic</a:t>
            </a:r>
            <a:r>
              <a:rPr lang="en-US" dirty="0" smtClean="0"/>
              <a:t> materials like oil are nonpolar, have no charges, and do not dissolve well in water.</a:t>
            </a:r>
            <a:endParaRPr lang="en-US" dirty="0"/>
          </a:p>
        </p:txBody>
      </p:sp>
    </p:spTree>
    <p:extLst>
      <p:ext uri="{BB962C8B-B14F-4D97-AF65-F5344CB8AC3E}">
        <p14:creationId xmlns:p14="http://schemas.microsoft.com/office/powerpoint/2010/main" val="2783821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1272" r="12312"/>
          <a:stretch/>
        </p:blipFill>
        <p:spPr>
          <a:xfrm>
            <a:off x="308882" y="1685951"/>
            <a:ext cx="8494459" cy="2831132"/>
          </a:xfrm>
          <a:prstGeom prst="rect">
            <a:avLst/>
          </a:prstGeom>
        </p:spPr>
      </p:pic>
      <p:sp>
        <p:nvSpPr>
          <p:cNvPr id="5" name="TextBox 4"/>
          <p:cNvSpPr txBox="1"/>
          <p:nvPr/>
        </p:nvSpPr>
        <p:spPr>
          <a:xfrm>
            <a:off x="654424" y="4517083"/>
            <a:ext cx="7646894" cy="369332"/>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
        <p:nvSpPr>
          <p:cNvPr id="6" name="TextBox 5"/>
          <p:cNvSpPr txBox="1"/>
          <p:nvPr/>
        </p:nvSpPr>
        <p:spPr>
          <a:xfrm>
            <a:off x="809297" y="388879"/>
            <a:ext cx="7525407" cy="584775"/>
          </a:xfrm>
          <a:prstGeom prst="rect">
            <a:avLst/>
          </a:prstGeom>
          <a:noFill/>
        </p:spPr>
        <p:txBody>
          <a:bodyPr wrap="square" rtlCol="0">
            <a:spAutoFit/>
          </a:bodyPr>
          <a:lstStyle/>
          <a:p>
            <a:r>
              <a:rPr lang="en-US" sz="3200" dirty="0" smtClean="0"/>
              <a:t>Most common elements in living organisms </a:t>
            </a:r>
            <a:endParaRPr lang="en-US" sz="3200" dirty="0"/>
          </a:p>
        </p:txBody>
      </p:sp>
      <p:sp>
        <p:nvSpPr>
          <p:cNvPr id="7" name="TextBox 6"/>
          <p:cNvSpPr txBox="1"/>
          <p:nvPr/>
        </p:nvSpPr>
        <p:spPr>
          <a:xfrm>
            <a:off x="294290" y="945931"/>
            <a:ext cx="2133599" cy="830997"/>
          </a:xfrm>
          <a:prstGeom prst="rect">
            <a:avLst/>
          </a:prstGeom>
          <a:noFill/>
        </p:spPr>
        <p:txBody>
          <a:bodyPr wrap="square" rtlCol="0">
            <a:spAutoFit/>
          </a:bodyPr>
          <a:lstStyle/>
          <a:p>
            <a:r>
              <a:rPr lang="en-US" sz="2400" dirty="0" smtClean="0">
                <a:solidFill>
                  <a:srgbClr val="FF0000"/>
                </a:solidFill>
              </a:rPr>
              <a:t>Know these four elements!</a:t>
            </a:r>
            <a:endParaRPr lang="en-US" sz="2400" dirty="0">
              <a:solidFill>
                <a:srgbClr val="FF0000"/>
              </a:solidFill>
            </a:endParaRPr>
          </a:p>
        </p:txBody>
      </p:sp>
      <p:sp>
        <p:nvSpPr>
          <p:cNvPr id="2" name="TextBox 1"/>
          <p:cNvSpPr txBox="1"/>
          <p:nvPr/>
        </p:nvSpPr>
        <p:spPr>
          <a:xfrm>
            <a:off x="800100" y="5181600"/>
            <a:ext cx="75438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These 4 elements make up 96.3% of human body weight</a:t>
            </a:r>
          </a:p>
          <a:p>
            <a:pPr marL="285750" indent="-285750">
              <a:buFont typeface="Arial" panose="020B0604020202020204" pitchFamily="34" charset="0"/>
              <a:buChar char="•"/>
            </a:pPr>
            <a:r>
              <a:rPr lang="en-US" sz="2400" dirty="0" smtClean="0"/>
              <a:t>Organic molecules contain mostly these 4 elements</a:t>
            </a:r>
            <a:endParaRPr lang="en-US" sz="2400" dirty="0"/>
          </a:p>
        </p:txBody>
      </p:sp>
    </p:spTree>
    <p:extLst>
      <p:ext uri="{BB962C8B-B14F-4D97-AF65-F5344CB8AC3E}">
        <p14:creationId xmlns:p14="http://schemas.microsoft.com/office/powerpoint/2010/main" val="378706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 Buffers, Acids and Bases</a:t>
            </a:r>
            <a:endParaRPr lang="en-US" dirty="0"/>
          </a:p>
        </p:txBody>
      </p:sp>
      <p:sp>
        <p:nvSpPr>
          <p:cNvPr id="3" name="Content Placeholder 2"/>
          <p:cNvSpPr>
            <a:spLocks noGrp="1"/>
          </p:cNvSpPr>
          <p:nvPr>
            <p:ph idx="1"/>
          </p:nvPr>
        </p:nvSpPr>
        <p:spPr>
          <a:xfrm>
            <a:off x="279400" y="1825625"/>
            <a:ext cx="8407400" cy="4667642"/>
          </a:xfrm>
        </p:spPr>
        <p:txBody>
          <a:bodyPr>
            <a:noAutofit/>
          </a:bodyPr>
          <a:lstStyle/>
          <a:p>
            <a:pPr marL="0" indent="0">
              <a:buNone/>
            </a:pPr>
            <a:r>
              <a:rPr lang="en-US" dirty="0" smtClean="0"/>
              <a:t>A small number of water molecules spontaneously come apart, generating hydrogen ions.</a:t>
            </a:r>
          </a:p>
          <a:p>
            <a:pPr marL="0" indent="0">
              <a:buNone/>
            </a:pPr>
            <a:r>
              <a:rPr lang="en-US" sz="4800" b="1" dirty="0" smtClean="0">
                <a:solidFill>
                  <a:srgbClr val="0070C0"/>
                </a:solidFill>
              </a:rPr>
              <a:t>	 H</a:t>
            </a:r>
            <a:r>
              <a:rPr lang="en-US" sz="4800" b="1" baseline="-25000" dirty="0" smtClean="0">
                <a:solidFill>
                  <a:srgbClr val="0070C0"/>
                </a:solidFill>
              </a:rPr>
              <a:t>2</a:t>
            </a:r>
            <a:r>
              <a:rPr lang="en-US" sz="4800" b="1" dirty="0" smtClean="0">
                <a:solidFill>
                  <a:srgbClr val="0070C0"/>
                </a:solidFill>
              </a:rPr>
              <a:t>O </a:t>
            </a:r>
            <a:r>
              <a:rPr lang="en-US" sz="4800" b="1" dirty="0" smtClean="0">
                <a:solidFill>
                  <a:srgbClr val="0070C0"/>
                </a:solidFill>
                <a:sym typeface="Wingdings" panose="05000000000000000000" pitchFamily="2" charset="2"/>
              </a:rPr>
              <a:t> H</a:t>
            </a:r>
            <a:r>
              <a:rPr lang="en-US" sz="4800" b="1" baseline="30000" dirty="0" smtClean="0">
                <a:solidFill>
                  <a:srgbClr val="0070C0"/>
                </a:solidFill>
                <a:sym typeface="Wingdings" panose="05000000000000000000" pitchFamily="2" charset="2"/>
              </a:rPr>
              <a:t>+</a:t>
            </a:r>
            <a:r>
              <a:rPr lang="en-US" sz="4800" b="1" dirty="0" smtClean="0">
                <a:solidFill>
                  <a:srgbClr val="0070C0"/>
                </a:solidFill>
                <a:sym typeface="Wingdings" panose="05000000000000000000" pitchFamily="2" charset="2"/>
              </a:rPr>
              <a:t>  +  OH</a:t>
            </a:r>
            <a:r>
              <a:rPr lang="en-US" sz="4800" b="1" baseline="30000" dirty="0" smtClean="0">
                <a:solidFill>
                  <a:srgbClr val="0070C0"/>
                </a:solidFill>
                <a:sym typeface="Wingdings" panose="05000000000000000000" pitchFamily="2" charset="2"/>
              </a:rPr>
              <a:t>-</a:t>
            </a:r>
          </a:p>
          <a:p>
            <a:pPr marL="0" indent="0">
              <a:buNone/>
            </a:pPr>
            <a:r>
              <a:rPr lang="en-US" dirty="0" smtClean="0"/>
              <a:t>These ions consist of naked protons. </a:t>
            </a:r>
          </a:p>
          <a:p>
            <a:pPr marL="0" indent="0">
              <a:buNone/>
            </a:pPr>
            <a:r>
              <a:rPr lang="en-US" dirty="0" smtClean="0">
                <a:solidFill>
                  <a:srgbClr val="FF0000"/>
                </a:solidFill>
              </a:rPr>
              <a:t>pH</a:t>
            </a:r>
            <a:r>
              <a:rPr lang="en-US" dirty="0" smtClean="0"/>
              <a:t> is a way of expressing the concentration of these ions in a solution. </a:t>
            </a:r>
          </a:p>
          <a:p>
            <a:pPr marL="0" indent="0">
              <a:buNone/>
            </a:pPr>
            <a:r>
              <a:rPr lang="en-US" dirty="0" smtClean="0"/>
              <a:t>Most living things do best at near-neutral </a:t>
            </a:r>
            <a:r>
              <a:rPr lang="en-US" dirty="0" err="1" smtClean="0"/>
              <a:t>pH.</a:t>
            </a:r>
            <a:endParaRPr lang="en-US" dirty="0"/>
          </a:p>
        </p:txBody>
      </p:sp>
      <p:cxnSp>
        <p:nvCxnSpPr>
          <p:cNvPr id="5" name="Straight Arrow Connector 4"/>
          <p:cNvCxnSpPr/>
          <p:nvPr/>
        </p:nvCxnSpPr>
        <p:spPr>
          <a:xfrm flipH="1">
            <a:off x="3913884" y="2857500"/>
            <a:ext cx="3261616" cy="839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099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76" y="143264"/>
            <a:ext cx="7886700" cy="1325563"/>
          </a:xfrm>
        </p:spPr>
        <p:txBody>
          <a:bodyPr/>
          <a:lstStyle/>
          <a:p>
            <a:r>
              <a:rPr lang="en-US" dirty="0" smtClean="0"/>
              <a:t>The pH Scale</a:t>
            </a:r>
            <a:endParaRPr lang="en-US" dirty="0"/>
          </a:p>
        </p:txBody>
      </p:sp>
      <p:sp>
        <p:nvSpPr>
          <p:cNvPr id="3" name="Content Placeholder 2"/>
          <p:cNvSpPr>
            <a:spLocks noGrp="1"/>
          </p:cNvSpPr>
          <p:nvPr>
            <p:ph idx="1"/>
          </p:nvPr>
        </p:nvSpPr>
        <p:spPr>
          <a:xfrm>
            <a:off x="528431" y="1664413"/>
            <a:ext cx="4742173" cy="4520630"/>
          </a:xfrm>
        </p:spPr>
        <p:txBody>
          <a:bodyPr>
            <a:normAutofit/>
          </a:bodyPr>
          <a:lstStyle/>
          <a:p>
            <a:pPr marL="0" indent="0">
              <a:buNone/>
            </a:pPr>
            <a:r>
              <a:rPr lang="en-US" sz="2400" b="1" dirty="0" smtClean="0">
                <a:solidFill>
                  <a:srgbClr val="FF0000"/>
                </a:solidFill>
              </a:rPr>
              <a:t>pH</a:t>
            </a:r>
            <a:r>
              <a:rPr lang="en-US" sz="2400" dirty="0" smtClean="0"/>
              <a:t> is defined as the negative log of the hydrogen ion concentration.</a:t>
            </a:r>
          </a:p>
          <a:p>
            <a:pPr marL="0" indent="0">
              <a:buNone/>
            </a:pPr>
            <a:endParaRPr lang="en-US" sz="2400" dirty="0" smtClean="0"/>
          </a:p>
          <a:p>
            <a:r>
              <a:rPr lang="en-US" sz="2400" dirty="0" smtClean="0"/>
              <a:t>Pure water has pH 7 (neutral), in the middle</a:t>
            </a:r>
          </a:p>
          <a:p>
            <a:r>
              <a:rPr lang="en-US" sz="2400" dirty="0" smtClean="0"/>
              <a:t>Acids are at lower pH numbers. (more hydrogen ions)</a:t>
            </a:r>
          </a:p>
          <a:p>
            <a:r>
              <a:rPr lang="en-US" sz="2400" dirty="0" smtClean="0"/>
              <a:t>Bases are at higher pH numbers. (fewer hydrogen ions)</a:t>
            </a:r>
            <a:endParaRPr lang="en-US" dirty="0"/>
          </a:p>
        </p:txBody>
      </p:sp>
      <p:pic>
        <p:nvPicPr>
          <p:cNvPr id="4" name="Picture 3"/>
          <p:cNvPicPr>
            <a:picLocks noChangeAspect="1"/>
          </p:cNvPicPr>
          <p:nvPr/>
        </p:nvPicPr>
        <p:blipFill>
          <a:blip r:embed="rId2" cstate="print"/>
          <a:stretch>
            <a:fillRect/>
          </a:stretch>
        </p:blipFill>
        <p:spPr>
          <a:xfrm>
            <a:off x="6080962" y="717636"/>
            <a:ext cx="2424114" cy="5467407"/>
          </a:xfrm>
          <a:prstGeom prst="rect">
            <a:avLst/>
          </a:prstGeom>
        </p:spPr>
      </p:pic>
      <p:sp>
        <p:nvSpPr>
          <p:cNvPr id="5" name="TextBox 4"/>
          <p:cNvSpPr txBox="1"/>
          <p:nvPr/>
        </p:nvSpPr>
        <p:spPr>
          <a:xfrm>
            <a:off x="6031521" y="6008070"/>
            <a:ext cx="2522996" cy="646331"/>
          </a:xfrm>
          <a:prstGeom prst="rect">
            <a:avLst/>
          </a:prstGeom>
          <a:noFill/>
        </p:spPr>
        <p:txBody>
          <a:bodyPr wrap="square" rtlCol="0">
            <a:spAutoFit/>
          </a:bodyPr>
          <a:lstStyle/>
          <a:p>
            <a:pPr algn="ctr"/>
            <a:r>
              <a:rPr lang="en-US" dirty="0">
                <a:solidFill>
                  <a:schemeClr val="bg2">
                    <a:lumMod val="25000"/>
                  </a:schemeClr>
                </a:solidFill>
              </a:rPr>
              <a:t>c</a:t>
            </a:r>
            <a:r>
              <a:rPr lang="en-US" dirty="0" smtClean="0">
                <a:solidFill>
                  <a:schemeClr val="bg2">
                    <a:lumMod val="25000"/>
                  </a:schemeClr>
                </a:solidFill>
              </a:rPr>
              <a:t>redit: modification of work by Edward Stevens</a:t>
            </a:r>
            <a:endParaRPr lang="en-US" dirty="0">
              <a:solidFill>
                <a:schemeClr val="bg2">
                  <a:lumMod val="25000"/>
                </a:schemeClr>
              </a:solidFill>
            </a:endParaRPr>
          </a:p>
        </p:txBody>
      </p:sp>
      <p:sp>
        <p:nvSpPr>
          <p:cNvPr id="6" name="Rectangle 59"/>
          <p:cNvSpPr>
            <a:spLocks noChangeArrowheads="1"/>
          </p:cNvSpPr>
          <p:nvPr/>
        </p:nvSpPr>
        <p:spPr bwMode="auto">
          <a:xfrm>
            <a:off x="3797300" y="5130182"/>
            <a:ext cx="22836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Clr>
                <a:srgbClr val="000000"/>
              </a:buClr>
              <a:buSzPct val="100000"/>
              <a:buFont typeface="Times New Roman" panose="02020603050405020304" pitchFamily="18" charset="0"/>
              <a:buNone/>
            </a:pPr>
            <a:r>
              <a:rPr lang="en-US" altLang="en-US" sz="2000" dirty="0">
                <a:solidFill>
                  <a:schemeClr val="tx1"/>
                </a:solidFill>
              </a:rPr>
              <a:t>pH is in log scale, so pH of 4 has 10 times more H+ than pH of 5, and 100 x more H+ than pH 6</a:t>
            </a:r>
          </a:p>
        </p:txBody>
      </p:sp>
      <p:sp>
        <p:nvSpPr>
          <p:cNvPr id="7" name="Rectangle 1"/>
          <p:cNvSpPr>
            <a:spLocks noChangeArrowheads="1"/>
          </p:cNvSpPr>
          <p:nvPr/>
        </p:nvSpPr>
        <p:spPr bwMode="auto">
          <a:xfrm>
            <a:off x="7869238" y="5733256"/>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en-US" altLang="en-US" b="1" i="1" dirty="0">
                <a:solidFill>
                  <a:srgbClr val="C00000"/>
                </a:solidFill>
              </a:rPr>
              <a:t>More [H</a:t>
            </a:r>
            <a:r>
              <a:rPr lang="en-US" altLang="en-US" b="1" i="1" baseline="30000" dirty="0">
                <a:solidFill>
                  <a:srgbClr val="C00000"/>
                </a:solidFill>
              </a:rPr>
              <a:t>+</a:t>
            </a:r>
            <a:r>
              <a:rPr lang="en-US" altLang="en-US" b="1" i="1" dirty="0">
                <a:solidFill>
                  <a:srgbClr val="C00000"/>
                </a:solidFill>
              </a:rPr>
              <a:t>] </a:t>
            </a:r>
            <a:endParaRPr lang="en-US" altLang="en-US" i="1" dirty="0">
              <a:solidFill>
                <a:srgbClr val="C00000"/>
              </a:solidFill>
            </a:endParaRPr>
          </a:p>
        </p:txBody>
      </p:sp>
      <p:sp>
        <p:nvSpPr>
          <p:cNvPr id="8" name="Rectangle 58"/>
          <p:cNvSpPr>
            <a:spLocks noChangeArrowheads="1"/>
          </p:cNvSpPr>
          <p:nvPr/>
        </p:nvSpPr>
        <p:spPr bwMode="auto">
          <a:xfrm>
            <a:off x="7929836" y="717636"/>
            <a:ext cx="1249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en-US" altLang="en-US" b="1" i="1" dirty="0">
                <a:solidFill>
                  <a:srgbClr val="7030A0"/>
                </a:solidFill>
              </a:rPr>
              <a:t>Less [H</a:t>
            </a:r>
            <a:r>
              <a:rPr lang="en-US" altLang="en-US" b="1" i="1" baseline="30000" dirty="0">
                <a:solidFill>
                  <a:srgbClr val="7030A0"/>
                </a:solidFill>
              </a:rPr>
              <a:t>+</a:t>
            </a:r>
            <a:r>
              <a:rPr lang="en-US" altLang="en-US" b="1" i="1" dirty="0">
                <a:solidFill>
                  <a:srgbClr val="7030A0"/>
                </a:solidFill>
              </a:rPr>
              <a:t>] </a:t>
            </a:r>
            <a:endParaRPr lang="en-US" altLang="en-US" i="1" dirty="0">
              <a:solidFill>
                <a:srgbClr val="7030A0"/>
              </a:solidFill>
            </a:endParaRPr>
          </a:p>
        </p:txBody>
      </p:sp>
    </p:spTree>
    <p:extLst>
      <p:ext uri="{BB962C8B-B14F-4D97-AF65-F5344CB8AC3E}">
        <p14:creationId xmlns:p14="http://schemas.microsoft.com/office/powerpoint/2010/main" val="34102161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dirty="0">
                <a:latin typeface="+mj-lt"/>
              </a:rPr>
              <a:t>Acids and Bases - pH</a:t>
            </a:r>
          </a:p>
        </p:txBody>
      </p:sp>
      <p:sp>
        <p:nvSpPr>
          <p:cNvPr id="112643" name="Text Box 2"/>
          <p:cNvSpPr txBox="1">
            <a:spLocks noChangeArrowheads="1"/>
          </p:cNvSpPr>
          <p:nvPr/>
        </p:nvSpPr>
        <p:spPr bwMode="auto">
          <a:xfrm>
            <a:off x="457200" y="1600200"/>
            <a:ext cx="82296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eaLnBrk="1" hangingPunct="1">
              <a:buFont typeface="Arial" panose="020B0604020202020204" pitchFamily="34" charset="0"/>
              <a:buChar char="•"/>
            </a:pPr>
            <a:r>
              <a:rPr lang="en-US" altLang="en-US" b="1" dirty="0">
                <a:solidFill>
                  <a:srgbClr val="FF0000"/>
                </a:solidFill>
                <a:latin typeface="+mn-lt"/>
              </a:rPr>
              <a:t>Acid (pH &lt; 7)</a:t>
            </a:r>
          </a:p>
          <a:p>
            <a:pPr lvl="1" eaLnBrk="1" hangingPunct="1">
              <a:buFont typeface="Arial" panose="020B0604020202020204" pitchFamily="34" charset="0"/>
              <a:buChar char="–"/>
            </a:pPr>
            <a:r>
              <a:rPr lang="en-US" altLang="en-US" dirty="0">
                <a:latin typeface="+mn-lt"/>
              </a:rPr>
              <a:t>Any substance that dissociates in water to </a:t>
            </a:r>
            <a:r>
              <a:rPr lang="en-US" altLang="en-US" b="1" dirty="0">
                <a:latin typeface="+mn-lt"/>
              </a:rPr>
              <a:t>increase the [H</a:t>
            </a:r>
            <a:r>
              <a:rPr lang="en-US" altLang="en-US" b="1" baseline="30000" dirty="0">
                <a:latin typeface="+mn-lt"/>
              </a:rPr>
              <a:t>+</a:t>
            </a:r>
            <a:r>
              <a:rPr lang="en-US" altLang="en-US" b="1" dirty="0">
                <a:latin typeface="+mn-lt"/>
              </a:rPr>
              <a:t>] </a:t>
            </a:r>
            <a:r>
              <a:rPr lang="en-US" altLang="en-US" dirty="0">
                <a:latin typeface="+mn-lt"/>
              </a:rPr>
              <a:t>(and lower the pH)</a:t>
            </a:r>
          </a:p>
          <a:p>
            <a:pPr lvl="1" eaLnBrk="1" hangingPunct="1">
              <a:buFont typeface="Arial" panose="020B0604020202020204" pitchFamily="34" charset="0"/>
              <a:buChar char="–"/>
            </a:pPr>
            <a:r>
              <a:rPr lang="en-US" altLang="en-US" dirty="0">
                <a:latin typeface="+mn-lt"/>
              </a:rPr>
              <a:t>The stronger an acid is, the more hydrogen ions it produces and the lower its pH</a:t>
            </a:r>
          </a:p>
          <a:p>
            <a:pPr eaLnBrk="1" hangingPunct="1">
              <a:buFont typeface="Arial" panose="020B0604020202020204" pitchFamily="34" charset="0"/>
              <a:buChar char="•"/>
            </a:pPr>
            <a:r>
              <a:rPr lang="en-US" altLang="en-US" b="1" dirty="0">
                <a:solidFill>
                  <a:srgbClr val="0070C0"/>
                </a:solidFill>
                <a:latin typeface="+mn-lt"/>
              </a:rPr>
              <a:t>Base (pH &gt; 7)</a:t>
            </a:r>
          </a:p>
          <a:p>
            <a:pPr lvl="1" eaLnBrk="1" hangingPunct="1">
              <a:buFont typeface="Arial" panose="020B0604020202020204" pitchFamily="34" charset="0"/>
              <a:buChar char="–"/>
            </a:pPr>
            <a:r>
              <a:rPr lang="en-US" altLang="en-US" dirty="0">
                <a:latin typeface="+mn-lt"/>
              </a:rPr>
              <a:t>Substance that combines with H</a:t>
            </a:r>
            <a:r>
              <a:rPr lang="en-US" altLang="en-US" baseline="30000" dirty="0">
                <a:latin typeface="+mn-lt"/>
              </a:rPr>
              <a:t>+</a:t>
            </a:r>
            <a:r>
              <a:rPr lang="en-US" altLang="en-US" dirty="0">
                <a:latin typeface="+mn-lt"/>
              </a:rPr>
              <a:t> dissolved in water, and thus lowers the [H</a:t>
            </a:r>
            <a:r>
              <a:rPr lang="en-US" altLang="en-US" baseline="30000" dirty="0">
                <a:latin typeface="+mn-lt"/>
              </a:rPr>
              <a:t>+</a:t>
            </a:r>
            <a:r>
              <a:rPr lang="en-US" altLang="en-US" dirty="0">
                <a:latin typeface="+mn-lt"/>
              </a:rPr>
              <a:t>] </a:t>
            </a:r>
          </a:p>
          <a:p>
            <a:pPr lvl="1" eaLnBrk="1" hangingPunct="1">
              <a:buFont typeface="Arial" panose="020B0604020202020204" pitchFamily="34" charset="0"/>
              <a:buNone/>
            </a:pPr>
            <a:endParaRPr lang="en-US" altLang="en-US" dirty="0">
              <a:latin typeface="+mn-lt"/>
            </a:endParaRPr>
          </a:p>
          <a:p>
            <a:pPr lvl="1" eaLnBrk="1" hangingPunct="1">
              <a:buFont typeface="Arial" panose="020B0604020202020204" pitchFamily="34" charset="0"/>
              <a:buNone/>
            </a:pPr>
            <a:endParaRPr lang="en-US" altLang="en-US" dirty="0">
              <a:latin typeface="+mn-lt"/>
            </a:endParaRPr>
          </a:p>
          <a:p>
            <a:pPr eaLnBrk="1" hangingPunct="1">
              <a:buFont typeface="Arial" panose="020B0604020202020204" pitchFamily="34" charset="0"/>
              <a:buNone/>
            </a:pPr>
            <a:endParaRPr lang="en-US" altLang="en-US" dirty="0">
              <a:latin typeface="+mn-lt"/>
            </a:endParaRPr>
          </a:p>
        </p:txBody>
      </p:sp>
      <p:sp>
        <p:nvSpPr>
          <p:cNvPr id="112644"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658203BE-FD72-4068-B22E-E3A7CEB41C2E}" type="slidenum">
              <a:rPr lang="en-US" altLang="en-US" sz="1400"/>
              <a:pPr algn="r" eaLnBrk="1" hangingPunct="1">
                <a:spcBef>
                  <a:spcPct val="0"/>
                </a:spcBef>
                <a:buClrTx/>
                <a:buFontTx/>
                <a:buNone/>
              </a:pPr>
              <a:t>52</a:t>
            </a:fld>
            <a:endParaRPr lang="en-US" altLang="en-US" sz="1400"/>
          </a:p>
        </p:txBody>
      </p:sp>
    </p:spTree>
    <p:extLst>
      <p:ext uri="{BB962C8B-B14F-4D97-AF65-F5344CB8AC3E}">
        <p14:creationId xmlns:p14="http://schemas.microsoft.com/office/powerpoint/2010/main" val="3823800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039" y="4843397"/>
            <a:ext cx="7886700" cy="1325563"/>
          </a:xfrm>
        </p:spPr>
        <p:txBody>
          <a:bodyPr>
            <a:noAutofit/>
          </a:bodyPr>
          <a:lstStyle/>
          <a:p>
            <a:pPr algn="ctr"/>
            <a:r>
              <a:rPr lang="en-US" sz="2000" dirty="0" smtClean="0">
                <a:hlinkClick r:id="rId2"/>
              </a:rPr>
              <a:t>Click Here to Learn More About pH</a:t>
            </a:r>
            <a:r>
              <a:rPr lang="en-US" sz="2000" dirty="0">
                <a:hlinkClick r:id="rId3"/>
              </a:rPr>
              <a:t/>
            </a:r>
            <a:br>
              <a:rPr lang="en-US" sz="2000" dirty="0">
                <a:hlinkClick r:id="rId3"/>
              </a:rPr>
            </a:br>
            <a:r>
              <a:rPr lang="en-US" sz="2000" dirty="0"/>
              <a:t/>
            </a:r>
            <a:br>
              <a:rPr lang="en-US" sz="2000" dirty="0"/>
            </a:br>
            <a:r>
              <a:rPr lang="en-US" sz="1600" dirty="0"/>
              <a:t>https://cnx.org/contents/GFy_h8cu@10.115:pPjfgsd4@10/Water</a:t>
            </a:r>
          </a:p>
        </p:txBody>
      </p:sp>
      <p:pic>
        <p:nvPicPr>
          <p:cNvPr id="3" name="Picture 2"/>
          <p:cNvPicPr>
            <a:picLocks noChangeAspect="1"/>
          </p:cNvPicPr>
          <p:nvPr/>
        </p:nvPicPr>
        <p:blipFill>
          <a:blip r:embed="rId4" cstate="print"/>
          <a:stretch>
            <a:fillRect/>
          </a:stretch>
        </p:blipFill>
        <p:spPr>
          <a:xfrm>
            <a:off x="1272259" y="821584"/>
            <a:ext cx="6476190" cy="3838095"/>
          </a:xfrm>
          <a:prstGeom prst="rect">
            <a:avLst/>
          </a:prstGeom>
        </p:spPr>
      </p:pic>
    </p:spTree>
    <p:extLst>
      <p:ext uri="{BB962C8B-B14F-4D97-AF65-F5344CB8AC3E}">
        <p14:creationId xmlns:p14="http://schemas.microsoft.com/office/powerpoint/2010/main" val="36378944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Buffers Maintain pH Homeostasis</a:t>
            </a:r>
            <a:endParaRPr lang="en-US" dirty="0"/>
          </a:p>
        </p:txBody>
      </p:sp>
      <p:sp>
        <p:nvSpPr>
          <p:cNvPr id="3" name="Content Placeholder 2"/>
          <p:cNvSpPr>
            <a:spLocks noGrp="1"/>
          </p:cNvSpPr>
          <p:nvPr>
            <p:ph idx="1"/>
          </p:nvPr>
        </p:nvSpPr>
        <p:spPr>
          <a:xfrm>
            <a:off x="536183" y="3945276"/>
            <a:ext cx="7886700" cy="2354976"/>
          </a:xfrm>
        </p:spPr>
        <p:txBody>
          <a:bodyPr>
            <a:normAutofit fontScale="92500" lnSpcReduction="10000"/>
          </a:bodyPr>
          <a:lstStyle/>
          <a:p>
            <a:pPr marL="0" indent="0">
              <a:buNone/>
            </a:pPr>
            <a:r>
              <a:rPr lang="en-US" dirty="0" smtClean="0"/>
              <a:t>Human blood pH is maintained by the carbonic acid/ bicarbonate/CO</a:t>
            </a:r>
            <a:r>
              <a:rPr lang="en-US" baseline="-25000" dirty="0" smtClean="0"/>
              <a:t>2</a:t>
            </a:r>
            <a:r>
              <a:rPr lang="en-US" dirty="0" smtClean="0"/>
              <a:t> system shown above.</a:t>
            </a:r>
          </a:p>
          <a:p>
            <a:pPr marL="0" indent="0">
              <a:buNone/>
            </a:pPr>
            <a:endParaRPr lang="en-US" dirty="0"/>
          </a:p>
          <a:p>
            <a:pPr marL="0" indent="0">
              <a:buNone/>
            </a:pPr>
            <a:r>
              <a:rPr lang="en-US" b="1" dirty="0" smtClean="0">
                <a:solidFill>
                  <a:srgbClr val="FF0000"/>
                </a:solidFill>
              </a:rPr>
              <a:t>Buffers</a:t>
            </a:r>
            <a:r>
              <a:rPr lang="en-US" dirty="0" smtClean="0"/>
              <a:t> can absorb excess H</a:t>
            </a:r>
            <a:r>
              <a:rPr lang="en-US" baseline="30000" dirty="0" smtClean="0"/>
              <a:t>+</a:t>
            </a:r>
            <a:r>
              <a:rPr lang="en-US" dirty="0" smtClean="0"/>
              <a:t> </a:t>
            </a:r>
            <a:r>
              <a:rPr lang="en-US" i="1" dirty="0" smtClean="0"/>
              <a:t>or</a:t>
            </a:r>
            <a:r>
              <a:rPr lang="en-US" dirty="0" smtClean="0"/>
              <a:t> excess OH</a:t>
            </a:r>
            <a:r>
              <a:rPr lang="en-US" baseline="30000" dirty="0" smtClean="0"/>
              <a:t>-</a:t>
            </a:r>
            <a:r>
              <a:rPr lang="en-US" dirty="0" smtClean="0"/>
              <a:t>, helping the system resist pH changes.</a:t>
            </a:r>
            <a:endParaRPr lang="en-US" dirty="0"/>
          </a:p>
        </p:txBody>
      </p:sp>
      <p:pic>
        <p:nvPicPr>
          <p:cNvPr id="4" name="Picture 3"/>
          <p:cNvPicPr>
            <a:picLocks noChangeAspect="1"/>
          </p:cNvPicPr>
          <p:nvPr/>
        </p:nvPicPr>
        <p:blipFill>
          <a:blip r:embed="rId2" cstate="print"/>
          <a:stretch>
            <a:fillRect/>
          </a:stretch>
        </p:blipFill>
        <p:spPr>
          <a:xfrm>
            <a:off x="536183" y="1890446"/>
            <a:ext cx="7882544" cy="1096564"/>
          </a:xfrm>
          <a:prstGeom prst="rect">
            <a:avLst/>
          </a:prstGeom>
        </p:spPr>
      </p:pic>
      <p:sp>
        <p:nvSpPr>
          <p:cNvPr id="5" name="TextBox 4"/>
          <p:cNvSpPr txBox="1"/>
          <p:nvPr/>
        </p:nvSpPr>
        <p:spPr>
          <a:xfrm>
            <a:off x="1108128" y="3002101"/>
            <a:ext cx="6527698" cy="369332"/>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Tree>
    <p:extLst>
      <p:ext uri="{BB962C8B-B14F-4D97-AF65-F5344CB8AC3E}">
        <p14:creationId xmlns:p14="http://schemas.microsoft.com/office/powerpoint/2010/main" val="32136515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0"/>
              </a:spcBef>
              <a:buClrTx/>
              <a:buFontTx/>
              <a:buNone/>
            </a:pPr>
            <a:r>
              <a:rPr lang="en-US" altLang="en-US" sz="4400" b="1" dirty="0">
                <a:solidFill>
                  <a:schemeClr val="accent2"/>
                </a:solidFill>
                <a:latin typeface="+mj-lt"/>
              </a:rPr>
              <a:t>Buffers</a:t>
            </a:r>
          </a:p>
        </p:txBody>
      </p:sp>
      <p:sp>
        <p:nvSpPr>
          <p:cNvPr id="116739" name="Text Box 2"/>
          <p:cNvSpPr txBox="1">
            <a:spLocks noChangeArrowheads="1"/>
          </p:cNvSpPr>
          <p:nvPr/>
        </p:nvSpPr>
        <p:spPr bwMode="auto">
          <a:xfrm>
            <a:off x="342900" y="1458913"/>
            <a:ext cx="84582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eaLnBrk="1" hangingPunct="1">
              <a:buFont typeface="Arial" panose="020B0604020202020204" pitchFamily="34" charset="0"/>
              <a:buChar char="•"/>
            </a:pPr>
            <a:r>
              <a:rPr lang="en-US" altLang="en-US" b="1" dirty="0">
                <a:solidFill>
                  <a:srgbClr val="FF0000"/>
                </a:solidFill>
                <a:latin typeface="+mn-lt"/>
              </a:rPr>
              <a:t>Buffers</a:t>
            </a:r>
            <a:r>
              <a:rPr lang="en-US" altLang="en-US" dirty="0">
                <a:latin typeface="+mn-lt"/>
              </a:rPr>
              <a:t>: Substance that </a:t>
            </a:r>
            <a:r>
              <a:rPr lang="en-US" altLang="en-US" dirty="0">
                <a:solidFill>
                  <a:srgbClr val="0070C0"/>
                </a:solidFill>
                <a:latin typeface="+mn-lt"/>
              </a:rPr>
              <a:t>resists changes </a:t>
            </a:r>
            <a:r>
              <a:rPr lang="en-US" altLang="en-US" dirty="0">
                <a:latin typeface="+mn-lt"/>
              </a:rPr>
              <a:t>in pH</a:t>
            </a:r>
          </a:p>
          <a:p>
            <a:pPr eaLnBrk="1" hangingPunct="1">
              <a:buFont typeface="Arial" panose="020B0604020202020204" pitchFamily="34" charset="0"/>
              <a:buChar char="•"/>
            </a:pPr>
            <a:r>
              <a:rPr lang="en-US" altLang="en-US" dirty="0">
                <a:latin typeface="+mn-lt"/>
              </a:rPr>
              <a:t>Act by </a:t>
            </a:r>
          </a:p>
          <a:p>
            <a:pPr lvl="1" eaLnBrk="1" hangingPunct="1">
              <a:buFont typeface="Arial" panose="020B0604020202020204" pitchFamily="34" charset="0"/>
              <a:buChar char="–"/>
            </a:pPr>
            <a:r>
              <a:rPr lang="en-US" altLang="en-US" dirty="0">
                <a:solidFill>
                  <a:schemeClr val="tx1"/>
                </a:solidFill>
                <a:latin typeface="+mn-lt"/>
              </a:rPr>
              <a:t>Releasing H+ when a base is added</a:t>
            </a:r>
          </a:p>
          <a:p>
            <a:pPr lvl="1" eaLnBrk="1" hangingPunct="1">
              <a:buFont typeface="Arial" panose="020B0604020202020204" pitchFamily="34" charset="0"/>
              <a:buChar char="–"/>
            </a:pPr>
            <a:r>
              <a:rPr lang="en-US" altLang="en-US" dirty="0">
                <a:solidFill>
                  <a:schemeClr val="tx1"/>
                </a:solidFill>
                <a:latin typeface="+mn-lt"/>
              </a:rPr>
              <a:t>Absorbing H+ when acid is added</a:t>
            </a:r>
          </a:p>
          <a:p>
            <a:pPr eaLnBrk="1" hangingPunct="1">
              <a:buFont typeface="Arial" panose="020B0604020202020204" pitchFamily="34" charset="0"/>
              <a:buChar char="•"/>
            </a:pPr>
            <a:r>
              <a:rPr lang="en-US" altLang="en-US" b="1" dirty="0">
                <a:latin typeface="+mn-lt"/>
              </a:rPr>
              <a:t>Overall effect of keeping [H+] relatively constant</a:t>
            </a:r>
          </a:p>
          <a:p>
            <a:pPr eaLnBrk="1" hangingPunct="1">
              <a:buFont typeface="Arial" panose="020B0604020202020204" pitchFamily="34" charset="0"/>
              <a:buNone/>
            </a:pPr>
            <a:endParaRPr lang="en-US" altLang="en-US" dirty="0"/>
          </a:p>
          <a:p>
            <a:pPr eaLnBrk="1" hangingPunct="1">
              <a:buFont typeface="Arial" panose="020B0604020202020204" pitchFamily="34" charset="0"/>
              <a:buNone/>
            </a:pPr>
            <a:endParaRPr lang="en-US" altLang="en-US" dirty="0"/>
          </a:p>
        </p:txBody>
      </p:sp>
      <p:sp>
        <p:nvSpPr>
          <p:cNvPr id="116740" name="Text Box 3"/>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8E38C386-0839-4AB1-AADA-F9DFB37B7E0A}" type="slidenum">
              <a:rPr lang="en-US" altLang="en-US" sz="1400"/>
              <a:pPr algn="r" eaLnBrk="1" hangingPunct="1">
                <a:spcBef>
                  <a:spcPct val="0"/>
                </a:spcBef>
                <a:buClrTx/>
                <a:buFontTx/>
                <a:buNone/>
              </a:pPr>
              <a:t>55</a:t>
            </a:fld>
            <a:endParaRPr lang="en-US" altLang="en-US" sz="1400"/>
          </a:p>
        </p:txBody>
      </p:sp>
    </p:spTree>
    <p:extLst>
      <p:ext uri="{BB962C8B-B14F-4D97-AF65-F5344CB8AC3E}">
        <p14:creationId xmlns:p14="http://schemas.microsoft.com/office/powerpoint/2010/main" val="265731224"/>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pPr algn="ctr"/>
            <a:r>
              <a:rPr lang="en-US" b="1" dirty="0" smtClean="0"/>
              <a:t>Carbon</a:t>
            </a:r>
            <a:endParaRPr lang="en-US" b="1" dirty="0"/>
          </a:p>
        </p:txBody>
      </p:sp>
      <p:sp>
        <p:nvSpPr>
          <p:cNvPr id="3" name="Content Placeholder 2"/>
          <p:cNvSpPr>
            <a:spLocks noGrp="1"/>
          </p:cNvSpPr>
          <p:nvPr>
            <p:ph idx="1"/>
          </p:nvPr>
        </p:nvSpPr>
        <p:spPr>
          <a:xfrm>
            <a:off x="277368" y="670242"/>
            <a:ext cx="8589264" cy="3596958"/>
          </a:xfrm>
        </p:spPr>
        <p:txBody>
          <a:bodyPr>
            <a:noAutofit/>
          </a:bodyPr>
          <a:lstStyle/>
          <a:p>
            <a:r>
              <a:rPr lang="en-US" sz="2800" dirty="0" smtClean="0"/>
              <a:t>Molecules that contain carbon are known as “organic” molecules</a:t>
            </a:r>
            <a:r>
              <a:rPr lang="en-US" sz="2800" dirty="0" smtClean="0"/>
              <a:t>.</a:t>
            </a:r>
            <a:endParaRPr lang="en-US" sz="2800" dirty="0" smtClean="0"/>
          </a:p>
          <a:p>
            <a:r>
              <a:rPr lang="en-US" sz="2800" dirty="0" smtClean="0"/>
              <a:t>The </a:t>
            </a:r>
            <a:r>
              <a:rPr lang="en-US" sz="2800" dirty="0" smtClean="0"/>
              <a:t>valence shell of carbon atoms have 4 missing electrons</a:t>
            </a:r>
          </a:p>
          <a:p>
            <a:r>
              <a:rPr lang="en-US" sz="2800" b="1" dirty="0" smtClean="0"/>
              <a:t>This </a:t>
            </a:r>
            <a:r>
              <a:rPr lang="en-US" sz="2800" b="1" dirty="0" smtClean="0"/>
              <a:t>allows them to form 4 covalent bonds with other atoms</a:t>
            </a:r>
          </a:p>
          <a:p>
            <a:r>
              <a:rPr lang="en-US" sz="2800" dirty="0" smtClean="0"/>
              <a:t>Such </a:t>
            </a:r>
            <a:r>
              <a:rPr lang="en-US" sz="2800" dirty="0" smtClean="0"/>
              <a:t>versatility makes them important building blocks of life</a:t>
            </a:r>
            <a:r>
              <a:rPr lang="en-US" sz="2800" dirty="0" smtClean="0"/>
              <a:t>.</a:t>
            </a:r>
            <a:endParaRPr lang="en-US" sz="2800" dirty="0" smtClean="0"/>
          </a:p>
        </p:txBody>
      </p:sp>
      <p:pic>
        <p:nvPicPr>
          <p:cNvPr id="4" name="Picture 4" descr="Life9e-Fig-02-07-0R.jpg"/>
          <p:cNvPicPr>
            <a:picLocks noChangeAspect="1"/>
          </p:cNvPicPr>
          <p:nvPr/>
        </p:nvPicPr>
        <p:blipFill rotWithShape="1">
          <a:blip r:embed="rId2"/>
          <a:srcRect r="14969" b="41964"/>
          <a:stretch/>
        </p:blipFill>
        <p:spPr bwMode="auto">
          <a:xfrm>
            <a:off x="1853183" y="4066769"/>
            <a:ext cx="5388865" cy="2693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0503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0027"/>
          </a:xfrm>
        </p:spPr>
        <p:txBody>
          <a:bodyPr>
            <a:normAutofit fontScale="90000"/>
          </a:bodyPr>
          <a:lstStyle/>
          <a:p>
            <a:r>
              <a:rPr lang="en-US" dirty="0" smtClean="0">
                <a:solidFill>
                  <a:srgbClr val="FF0000"/>
                </a:solidFill>
              </a:rPr>
              <a:t>Hydrocarbons</a:t>
            </a:r>
            <a:endParaRPr lang="en-US" dirty="0">
              <a:solidFill>
                <a:srgbClr val="FF0000"/>
              </a:solidFill>
            </a:endParaRPr>
          </a:p>
        </p:txBody>
      </p:sp>
      <p:sp>
        <p:nvSpPr>
          <p:cNvPr id="3" name="Content Placeholder 2"/>
          <p:cNvSpPr>
            <a:spLocks noGrp="1"/>
          </p:cNvSpPr>
          <p:nvPr>
            <p:ph idx="1"/>
          </p:nvPr>
        </p:nvSpPr>
        <p:spPr>
          <a:xfrm>
            <a:off x="184260" y="1447800"/>
            <a:ext cx="4927600" cy="4157995"/>
          </a:xfrm>
        </p:spPr>
        <p:txBody>
          <a:bodyPr>
            <a:normAutofit/>
          </a:bodyPr>
          <a:lstStyle/>
          <a:p>
            <a:r>
              <a:rPr lang="en-US" dirty="0" smtClean="0"/>
              <a:t>Hydrocarbons consist of hydrogen and carbon</a:t>
            </a:r>
          </a:p>
          <a:p>
            <a:r>
              <a:rPr lang="en-US" dirty="0" smtClean="0"/>
              <a:t>They have many covalent bonds that store energy</a:t>
            </a:r>
          </a:p>
          <a:p>
            <a:r>
              <a:rPr lang="en-US" dirty="0" smtClean="0"/>
              <a:t>Many fuels, such as propane, are hydrocarbons</a:t>
            </a:r>
            <a:endParaRPr lang="en-US" dirty="0"/>
          </a:p>
        </p:txBody>
      </p:sp>
      <p:pic>
        <p:nvPicPr>
          <p:cNvPr id="4" name="Picture 3"/>
          <p:cNvPicPr>
            <a:picLocks noChangeAspect="1"/>
          </p:cNvPicPr>
          <p:nvPr/>
        </p:nvPicPr>
        <p:blipFill>
          <a:blip r:embed="rId2" cstate="print"/>
          <a:stretch>
            <a:fillRect/>
          </a:stretch>
        </p:blipFill>
        <p:spPr>
          <a:xfrm>
            <a:off x="6114122" y="1105176"/>
            <a:ext cx="2705016" cy="2754198"/>
          </a:xfrm>
          <a:prstGeom prst="rect">
            <a:avLst/>
          </a:prstGeom>
        </p:spPr>
      </p:pic>
      <p:sp>
        <p:nvSpPr>
          <p:cNvPr id="5" name="TextBox 4"/>
          <p:cNvSpPr txBox="1"/>
          <p:nvPr/>
        </p:nvSpPr>
        <p:spPr>
          <a:xfrm>
            <a:off x="5096980" y="1511202"/>
            <a:ext cx="2034284" cy="1015663"/>
          </a:xfrm>
          <a:prstGeom prst="rect">
            <a:avLst/>
          </a:prstGeom>
          <a:noFill/>
        </p:spPr>
        <p:txBody>
          <a:bodyPr wrap="square" rtlCol="0">
            <a:spAutoFit/>
          </a:bodyPr>
          <a:lstStyle/>
          <a:p>
            <a:pPr algn="ctr"/>
            <a:r>
              <a:rPr lang="en-US" sz="2000" dirty="0" smtClean="0"/>
              <a:t>a ball-and-stick model of methane</a:t>
            </a:r>
            <a:endParaRPr lang="en-US" sz="2000" dirty="0"/>
          </a:p>
        </p:txBody>
      </p:sp>
      <p:sp>
        <p:nvSpPr>
          <p:cNvPr id="6" name="TextBox 5"/>
          <p:cNvSpPr txBox="1"/>
          <p:nvPr/>
        </p:nvSpPr>
        <p:spPr>
          <a:xfrm>
            <a:off x="5118456" y="4089066"/>
            <a:ext cx="4025544" cy="646331"/>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Tree>
    <p:extLst>
      <p:ext uri="{BB962C8B-B14F-4D97-AF65-F5344CB8AC3E}">
        <p14:creationId xmlns:p14="http://schemas.microsoft.com/office/powerpoint/2010/main" val="8043064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Hydrocarbons Can form Rings and Chains</a:t>
            </a:r>
            <a:endParaRPr lang="en-US" sz="3600" dirty="0"/>
          </a:p>
        </p:txBody>
      </p:sp>
      <p:sp>
        <p:nvSpPr>
          <p:cNvPr id="3" name="Content Placeholder 2"/>
          <p:cNvSpPr>
            <a:spLocks noGrp="1"/>
          </p:cNvSpPr>
          <p:nvPr>
            <p:ph idx="1"/>
          </p:nvPr>
        </p:nvSpPr>
        <p:spPr>
          <a:xfrm>
            <a:off x="628650" y="4168133"/>
            <a:ext cx="7886700" cy="537431"/>
          </a:xfrm>
        </p:spPr>
        <p:txBody>
          <a:bodyPr>
            <a:normAutofit lnSpcReduction="10000"/>
          </a:bodyPr>
          <a:lstStyle/>
          <a:p>
            <a:pPr marL="0" indent="0">
              <a:buNone/>
            </a:pPr>
            <a:r>
              <a:rPr lang="en-US" dirty="0" smtClean="0"/>
              <a:t>               aromatic                         aliphatic</a:t>
            </a:r>
            <a:endParaRPr lang="en-US" dirty="0"/>
          </a:p>
        </p:txBody>
      </p:sp>
      <p:pic>
        <p:nvPicPr>
          <p:cNvPr id="4" name="Picture 3"/>
          <p:cNvPicPr>
            <a:picLocks noChangeAspect="1"/>
          </p:cNvPicPr>
          <p:nvPr/>
        </p:nvPicPr>
        <p:blipFill>
          <a:blip r:embed="rId2" cstate="print"/>
          <a:stretch>
            <a:fillRect/>
          </a:stretch>
        </p:blipFill>
        <p:spPr>
          <a:xfrm>
            <a:off x="4302266" y="2135647"/>
            <a:ext cx="3372126" cy="1881548"/>
          </a:xfrm>
          <a:prstGeom prst="rect">
            <a:avLst/>
          </a:prstGeom>
        </p:spPr>
      </p:pic>
      <p:pic>
        <p:nvPicPr>
          <p:cNvPr id="5" name="Picture 4"/>
          <p:cNvPicPr>
            <a:picLocks noChangeAspect="1"/>
          </p:cNvPicPr>
          <p:nvPr/>
        </p:nvPicPr>
        <p:blipFill>
          <a:blip r:embed="rId3" cstate="print"/>
          <a:stretch>
            <a:fillRect/>
          </a:stretch>
        </p:blipFill>
        <p:spPr>
          <a:xfrm>
            <a:off x="1750531" y="2135646"/>
            <a:ext cx="1763951" cy="1881549"/>
          </a:xfrm>
          <a:prstGeom prst="rect">
            <a:avLst/>
          </a:prstGeom>
        </p:spPr>
      </p:pic>
      <p:sp>
        <p:nvSpPr>
          <p:cNvPr id="6" name="TextBox 5"/>
          <p:cNvSpPr txBox="1"/>
          <p:nvPr/>
        </p:nvSpPr>
        <p:spPr>
          <a:xfrm>
            <a:off x="1132119" y="6125307"/>
            <a:ext cx="6879761" cy="369332"/>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Tree>
    <p:extLst>
      <p:ext uri="{BB962C8B-B14F-4D97-AF65-F5344CB8AC3E}">
        <p14:creationId xmlns:p14="http://schemas.microsoft.com/office/powerpoint/2010/main" val="34287950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32" y="2124718"/>
            <a:ext cx="3686496" cy="1990082"/>
          </a:xfrm>
        </p:spPr>
        <p:txBody>
          <a:bodyPr>
            <a:normAutofit fontScale="90000"/>
          </a:bodyPr>
          <a:lstStyle/>
          <a:p>
            <a:pPr algn="ctr"/>
            <a:r>
              <a:rPr lang="en-US" sz="3600" dirty="0" smtClean="0"/>
              <a:t>Isomers Use the Same Atoms To Make Different Shapes</a:t>
            </a:r>
            <a:endParaRPr lang="en-US" sz="3600" dirty="0"/>
          </a:p>
        </p:txBody>
      </p:sp>
      <p:pic>
        <p:nvPicPr>
          <p:cNvPr id="4" name="Picture 3"/>
          <p:cNvPicPr>
            <a:picLocks noChangeAspect="1"/>
          </p:cNvPicPr>
          <p:nvPr/>
        </p:nvPicPr>
        <p:blipFill>
          <a:blip r:embed="rId2" cstate="print"/>
          <a:stretch>
            <a:fillRect/>
          </a:stretch>
        </p:blipFill>
        <p:spPr>
          <a:xfrm>
            <a:off x="4044353" y="498886"/>
            <a:ext cx="4596214" cy="5943011"/>
          </a:xfrm>
          <a:prstGeom prst="rect">
            <a:avLst/>
          </a:prstGeom>
        </p:spPr>
      </p:pic>
      <p:sp>
        <p:nvSpPr>
          <p:cNvPr id="5" name="TextBox 4"/>
          <p:cNvSpPr txBox="1"/>
          <p:nvPr/>
        </p:nvSpPr>
        <p:spPr>
          <a:xfrm>
            <a:off x="777171" y="5518567"/>
            <a:ext cx="3267182" cy="923330"/>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Tree>
    <p:extLst>
      <p:ext uri="{BB962C8B-B14F-4D97-AF65-F5344CB8AC3E}">
        <p14:creationId xmlns:p14="http://schemas.microsoft.com/office/powerpoint/2010/main" val="298178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smtClean="0"/>
              <a:t>The Structure of an Atom</a:t>
            </a:r>
            <a:endParaRPr lang="en-US" dirty="0"/>
          </a:p>
        </p:txBody>
      </p:sp>
      <p:sp>
        <p:nvSpPr>
          <p:cNvPr id="3" name="Content Placeholder 2"/>
          <p:cNvSpPr>
            <a:spLocks noGrp="1"/>
          </p:cNvSpPr>
          <p:nvPr>
            <p:ph idx="1"/>
          </p:nvPr>
        </p:nvSpPr>
        <p:spPr>
          <a:xfrm>
            <a:off x="628650" y="4114800"/>
            <a:ext cx="8067115" cy="2563906"/>
          </a:xfrm>
        </p:spPr>
        <p:txBody>
          <a:bodyPr>
            <a:normAutofit fontScale="92500" lnSpcReduction="20000"/>
          </a:bodyPr>
          <a:lstStyle/>
          <a:p>
            <a:r>
              <a:rPr lang="en-US" sz="2400" dirty="0" smtClean="0"/>
              <a:t>An </a:t>
            </a:r>
            <a:r>
              <a:rPr lang="en-US" sz="2400" b="1" dirty="0" smtClean="0">
                <a:solidFill>
                  <a:srgbClr val="FF0000"/>
                </a:solidFill>
              </a:rPr>
              <a:t>atom</a:t>
            </a:r>
            <a:r>
              <a:rPr lang="en-US" sz="2400" dirty="0" smtClean="0"/>
              <a:t> is the smallest unit of an element.</a:t>
            </a:r>
          </a:p>
          <a:p>
            <a:r>
              <a:rPr lang="en-US" sz="2400" dirty="0" smtClean="0"/>
              <a:t>The central atomic nucleus has </a:t>
            </a:r>
            <a:r>
              <a:rPr lang="en-US" sz="2400" b="1" dirty="0" smtClean="0">
                <a:solidFill>
                  <a:srgbClr val="FF0000"/>
                </a:solidFill>
              </a:rPr>
              <a:t>protons</a:t>
            </a:r>
            <a:r>
              <a:rPr lang="en-US" sz="2400" dirty="0" smtClean="0"/>
              <a:t> and </a:t>
            </a:r>
            <a:r>
              <a:rPr lang="en-US" sz="2400" b="1" dirty="0" smtClean="0">
                <a:solidFill>
                  <a:srgbClr val="FF0000"/>
                </a:solidFill>
              </a:rPr>
              <a:t>neutrons</a:t>
            </a:r>
            <a:r>
              <a:rPr lang="en-US" sz="2400" dirty="0" smtClean="0"/>
              <a:t>.</a:t>
            </a:r>
          </a:p>
          <a:p>
            <a:r>
              <a:rPr lang="en-US" sz="2400" dirty="0" smtClean="0"/>
              <a:t>The outer region has the </a:t>
            </a:r>
            <a:r>
              <a:rPr lang="en-US" sz="2400" b="1" dirty="0" smtClean="0">
                <a:solidFill>
                  <a:srgbClr val="FF0000"/>
                </a:solidFill>
              </a:rPr>
              <a:t>electrons</a:t>
            </a:r>
            <a:r>
              <a:rPr lang="en-US" sz="2400" dirty="0" smtClean="0"/>
              <a:t>.</a:t>
            </a:r>
          </a:p>
          <a:p>
            <a:pPr>
              <a:lnSpc>
                <a:spcPct val="120000"/>
              </a:lnSpc>
            </a:pPr>
            <a:r>
              <a:rPr lang="en-US" sz="2400" dirty="0" smtClean="0"/>
              <a:t>Each type of atom has a specific number and arrangement of these </a:t>
            </a:r>
            <a:r>
              <a:rPr lang="en-US" sz="2400" b="1" dirty="0" smtClean="0"/>
              <a:t>subatomic particles </a:t>
            </a:r>
            <a:r>
              <a:rPr lang="en-US" sz="2400" dirty="0" smtClean="0"/>
              <a:t>(protons, neutrons, electrons).</a:t>
            </a:r>
          </a:p>
          <a:p>
            <a:pPr>
              <a:lnSpc>
                <a:spcPct val="120000"/>
              </a:lnSpc>
            </a:pPr>
            <a:r>
              <a:rPr lang="en-US" sz="2400" dirty="0" smtClean="0"/>
              <a:t>The structure of an atom of the element “carbon” is different from the structure of an atom of the element “gold”.</a:t>
            </a:r>
            <a:endParaRPr lang="en-US" sz="2400" dirty="0"/>
          </a:p>
        </p:txBody>
      </p:sp>
      <p:pic>
        <p:nvPicPr>
          <p:cNvPr id="4" name="Picture 3"/>
          <p:cNvPicPr>
            <a:picLocks noChangeAspect="1"/>
          </p:cNvPicPr>
          <p:nvPr/>
        </p:nvPicPr>
        <p:blipFill>
          <a:blip r:embed="rId2" cstate="print"/>
          <a:stretch>
            <a:fillRect/>
          </a:stretch>
        </p:blipFill>
        <p:spPr>
          <a:xfrm>
            <a:off x="2397740" y="1022573"/>
            <a:ext cx="4348520" cy="2886186"/>
          </a:xfrm>
          <a:prstGeom prst="rect">
            <a:avLst/>
          </a:prstGeom>
        </p:spPr>
      </p:pic>
      <p:sp>
        <p:nvSpPr>
          <p:cNvPr id="5" name="TextBox 4"/>
          <p:cNvSpPr txBox="1"/>
          <p:nvPr/>
        </p:nvSpPr>
        <p:spPr>
          <a:xfrm>
            <a:off x="7125076" y="1728828"/>
            <a:ext cx="1705691" cy="1477328"/>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Tree>
    <p:extLst>
      <p:ext uri="{BB962C8B-B14F-4D97-AF65-F5344CB8AC3E}">
        <p14:creationId xmlns:p14="http://schemas.microsoft.com/office/powerpoint/2010/main" val="28087075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r" eaLnBrk="1" hangingPunct="1">
              <a:spcBef>
                <a:spcPct val="0"/>
              </a:spcBef>
              <a:buClrTx/>
              <a:buFontTx/>
              <a:buNone/>
            </a:pPr>
            <a:fld id="{7FDBFE79-514B-4435-A2B2-EF52F1FA6AF1}" type="slidenum">
              <a:rPr lang="en-US" altLang="en-US" sz="1400"/>
              <a:pPr algn="r" eaLnBrk="1" hangingPunct="1">
                <a:spcBef>
                  <a:spcPct val="0"/>
                </a:spcBef>
                <a:buClrTx/>
                <a:buFontTx/>
                <a:buNone/>
              </a:pPr>
              <a:t>60</a:t>
            </a:fld>
            <a:endParaRPr lang="en-US" altLang="en-US" sz="1400"/>
          </a:p>
        </p:txBody>
      </p:sp>
      <p:sp>
        <p:nvSpPr>
          <p:cNvPr id="6147" name="AutoShape 3"/>
          <p:cNvSpPr>
            <a:spLocks noChangeAspect="1" noChangeArrowheads="1" noTextEdit="1"/>
          </p:cNvSpPr>
          <p:nvPr/>
        </p:nvSpPr>
        <p:spPr bwMode="auto">
          <a:xfrm>
            <a:off x="2851150" y="228600"/>
            <a:ext cx="3354388" cy="6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8" name="Rectangle 5"/>
          <p:cNvSpPr>
            <a:spLocks noChangeArrowheads="1"/>
          </p:cNvSpPr>
          <p:nvPr/>
        </p:nvSpPr>
        <p:spPr bwMode="auto">
          <a:xfrm>
            <a:off x="2854325" y="588963"/>
            <a:ext cx="3351213" cy="6197600"/>
          </a:xfrm>
          <a:prstGeom prst="rect">
            <a:avLst/>
          </a:prstGeom>
          <a:solidFill>
            <a:srgbClr val="E6EF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49" name="Rectangle 6"/>
          <p:cNvSpPr>
            <a:spLocks noChangeArrowheads="1"/>
          </p:cNvSpPr>
          <p:nvPr/>
        </p:nvSpPr>
        <p:spPr bwMode="auto">
          <a:xfrm>
            <a:off x="2854325" y="234950"/>
            <a:ext cx="3351213" cy="347663"/>
          </a:xfrm>
          <a:prstGeom prst="rect">
            <a:avLst/>
          </a:prstGeom>
          <a:solidFill>
            <a:srgbClr val="B0BD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50" name="Rectangle 7"/>
          <p:cNvSpPr>
            <a:spLocks noChangeArrowheads="1"/>
          </p:cNvSpPr>
          <p:nvPr/>
        </p:nvSpPr>
        <p:spPr bwMode="auto">
          <a:xfrm>
            <a:off x="3417888" y="228600"/>
            <a:ext cx="25400" cy="6561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51" name="Freeform 8"/>
          <p:cNvSpPr>
            <a:spLocks/>
          </p:cNvSpPr>
          <p:nvPr/>
        </p:nvSpPr>
        <p:spPr bwMode="auto">
          <a:xfrm>
            <a:off x="3417888" y="228600"/>
            <a:ext cx="25400" cy="6561138"/>
          </a:xfrm>
          <a:custGeom>
            <a:avLst/>
            <a:gdLst>
              <a:gd name="T0" fmla="*/ 0 w 16"/>
              <a:gd name="T1" fmla="*/ 0 h 4133"/>
              <a:gd name="T2" fmla="*/ 0 w 16"/>
              <a:gd name="T3" fmla="*/ 2147483647 h 4133"/>
              <a:gd name="T4" fmla="*/ 2147483647 w 16"/>
              <a:gd name="T5" fmla="*/ 2147483647 h 4133"/>
              <a:gd name="T6" fmla="*/ 2147483647 w 16"/>
              <a:gd name="T7" fmla="*/ 0 h 4133"/>
              <a:gd name="T8" fmla="*/ 0 60000 65536"/>
              <a:gd name="T9" fmla="*/ 0 60000 65536"/>
              <a:gd name="T10" fmla="*/ 0 60000 65536"/>
              <a:gd name="T11" fmla="*/ 0 60000 65536"/>
              <a:gd name="T12" fmla="*/ 0 w 16"/>
              <a:gd name="T13" fmla="*/ 0 h 4133"/>
              <a:gd name="T14" fmla="*/ 16 w 16"/>
              <a:gd name="T15" fmla="*/ 4133 h 4133"/>
            </a:gdLst>
            <a:ahLst/>
            <a:cxnLst>
              <a:cxn ang="T8">
                <a:pos x="T0" y="T1"/>
              </a:cxn>
              <a:cxn ang="T9">
                <a:pos x="T2" y="T3"/>
              </a:cxn>
              <a:cxn ang="T10">
                <a:pos x="T4" y="T5"/>
              </a:cxn>
              <a:cxn ang="T11">
                <a:pos x="T6" y="T7"/>
              </a:cxn>
            </a:cxnLst>
            <a:rect l="T12" t="T13" r="T14" b="T15"/>
            <a:pathLst>
              <a:path w="16" h="4133">
                <a:moveTo>
                  <a:pt x="0" y="0"/>
                </a:moveTo>
                <a:lnTo>
                  <a:pt x="0" y="4133"/>
                </a:lnTo>
                <a:lnTo>
                  <a:pt x="16" y="4133"/>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2" name="Rectangle 9"/>
          <p:cNvSpPr>
            <a:spLocks noChangeArrowheads="1"/>
          </p:cNvSpPr>
          <p:nvPr/>
        </p:nvSpPr>
        <p:spPr bwMode="auto">
          <a:xfrm>
            <a:off x="4178300" y="234950"/>
            <a:ext cx="25400" cy="6554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53" name="Freeform 10"/>
          <p:cNvSpPr>
            <a:spLocks/>
          </p:cNvSpPr>
          <p:nvPr/>
        </p:nvSpPr>
        <p:spPr bwMode="auto">
          <a:xfrm>
            <a:off x="4178300" y="234950"/>
            <a:ext cx="25400" cy="6554788"/>
          </a:xfrm>
          <a:custGeom>
            <a:avLst/>
            <a:gdLst>
              <a:gd name="T0" fmla="*/ 0 w 16"/>
              <a:gd name="T1" fmla="*/ 0 h 4129"/>
              <a:gd name="T2" fmla="*/ 0 w 16"/>
              <a:gd name="T3" fmla="*/ 2147483647 h 4129"/>
              <a:gd name="T4" fmla="*/ 2147483647 w 16"/>
              <a:gd name="T5" fmla="*/ 2147483647 h 4129"/>
              <a:gd name="T6" fmla="*/ 2147483647 w 16"/>
              <a:gd name="T7" fmla="*/ 0 h 4129"/>
              <a:gd name="T8" fmla="*/ 0 60000 65536"/>
              <a:gd name="T9" fmla="*/ 0 60000 65536"/>
              <a:gd name="T10" fmla="*/ 0 60000 65536"/>
              <a:gd name="T11" fmla="*/ 0 60000 65536"/>
              <a:gd name="T12" fmla="*/ 0 w 16"/>
              <a:gd name="T13" fmla="*/ 0 h 4129"/>
              <a:gd name="T14" fmla="*/ 16 w 16"/>
              <a:gd name="T15" fmla="*/ 4129 h 4129"/>
            </a:gdLst>
            <a:ahLst/>
            <a:cxnLst>
              <a:cxn ang="T8">
                <a:pos x="T0" y="T1"/>
              </a:cxn>
              <a:cxn ang="T9">
                <a:pos x="T2" y="T3"/>
              </a:cxn>
              <a:cxn ang="T10">
                <a:pos x="T4" y="T5"/>
              </a:cxn>
              <a:cxn ang="T11">
                <a:pos x="T6" y="T7"/>
              </a:cxn>
            </a:cxnLst>
            <a:rect l="T12" t="T13" r="T14" b="T15"/>
            <a:pathLst>
              <a:path w="16" h="4129">
                <a:moveTo>
                  <a:pt x="0" y="0"/>
                </a:moveTo>
                <a:lnTo>
                  <a:pt x="0" y="4129"/>
                </a:lnTo>
                <a:lnTo>
                  <a:pt x="16" y="4129"/>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4" name="Rectangle 11"/>
          <p:cNvSpPr>
            <a:spLocks noChangeArrowheads="1"/>
          </p:cNvSpPr>
          <p:nvPr/>
        </p:nvSpPr>
        <p:spPr bwMode="auto">
          <a:xfrm>
            <a:off x="5681663" y="228600"/>
            <a:ext cx="25400" cy="6561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55" name="Freeform 12"/>
          <p:cNvSpPr>
            <a:spLocks/>
          </p:cNvSpPr>
          <p:nvPr/>
        </p:nvSpPr>
        <p:spPr bwMode="auto">
          <a:xfrm>
            <a:off x="5681663" y="228600"/>
            <a:ext cx="25400" cy="6561138"/>
          </a:xfrm>
          <a:custGeom>
            <a:avLst/>
            <a:gdLst>
              <a:gd name="T0" fmla="*/ 2147483647 w 16"/>
              <a:gd name="T1" fmla="*/ 2147483647 h 4133"/>
              <a:gd name="T2" fmla="*/ 2147483647 w 16"/>
              <a:gd name="T3" fmla="*/ 0 h 4133"/>
              <a:gd name="T4" fmla="*/ 0 w 16"/>
              <a:gd name="T5" fmla="*/ 0 h 4133"/>
              <a:gd name="T6" fmla="*/ 0 w 16"/>
              <a:gd name="T7" fmla="*/ 2147483647 h 4133"/>
              <a:gd name="T8" fmla="*/ 0 60000 65536"/>
              <a:gd name="T9" fmla="*/ 0 60000 65536"/>
              <a:gd name="T10" fmla="*/ 0 60000 65536"/>
              <a:gd name="T11" fmla="*/ 0 60000 65536"/>
              <a:gd name="T12" fmla="*/ 0 w 16"/>
              <a:gd name="T13" fmla="*/ 0 h 4133"/>
              <a:gd name="T14" fmla="*/ 16 w 16"/>
              <a:gd name="T15" fmla="*/ 4133 h 4133"/>
            </a:gdLst>
            <a:ahLst/>
            <a:cxnLst>
              <a:cxn ang="T8">
                <a:pos x="T0" y="T1"/>
              </a:cxn>
              <a:cxn ang="T9">
                <a:pos x="T2" y="T3"/>
              </a:cxn>
              <a:cxn ang="T10">
                <a:pos x="T4" y="T5"/>
              </a:cxn>
              <a:cxn ang="T11">
                <a:pos x="T6" y="T7"/>
              </a:cxn>
            </a:cxnLst>
            <a:rect l="T12" t="T13" r="T14" b="T15"/>
            <a:pathLst>
              <a:path w="16" h="4133">
                <a:moveTo>
                  <a:pt x="16" y="4133"/>
                </a:moveTo>
                <a:lnTo>
                  <a:pt x="16" y="0"/>
                </a:lnTo>
                <a:lnTo>
                  <a:pt x="0" y="0"/>
                </a:lnTo>
                <a:lnTo>
                  <a:pt x="0" y="41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6" name="Rectangle 13"/>
          <p:cNvSpPr>
            <a:spLocks noChangeArrowheads="1"/>
          </p:cNvSpPr>
          <p:nvPr/>
        </p:nvSpPr>
        <p:spPr bwMode="auto">
          <a:xfrm>
            <a:off x="2857500" y="1444625"/>
            <a:ext cx="3348038"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57" name="Freeform 14"/>
          <p:cNvSpPr>
            <a:spLocks/>
          </p:cNvSpPr>
          <p:nvPr/>
        </p:nvSpPr>
        <p:spPr bwMode="auto">
          <a:xfrm>
            <a:off x="2857500" y="1444625"/>
            <a:ext cx="3348038" cy="25400"/>
          </a:xfrm>
          <a:custGeom>
            <a:avLst/>
            <a:gdLst>
              <a:gd name="T0" fmla="*/ 0 w 2109"/>
              <a:gd name="T1" fmla="*/ 2147483647 h 16"/>
              <a:gd name="T2" fmla="*/ 2147483647 w 2109"/>
              <a:gd name="T3" fmla="*/ 2147483647 h 16"/>
              <a:gd name="T4" fmla="*/ 2147483647 w 2109"/>
              <a:gd name="T5" fmla="*/ 0 h 16"/>
              <a:gd name="T6" fmla="*/ 0 w 2109"/>
              <a:gd name="T7" fmla="*/ 0 h 16"/>
              <a:gd name="T8" fmla="*/ 0 60000 65536"/>
              <a:gd name="T9" fmla="*/ 0 60000 65536"/>
              <a:gd name="T10" fmla="*/ 0 60000 65536"/>
              <a:gd name="T11" fmla="*/ 0 60000 65536"/>
              <a:gd name="T12" fmla="*/ 0 w 2109"/>
              <a:gd name="T13" fmla="*/ 0 h 16"/>
              <a:gd name="T14" fmla="*/ 2109 w 2109"/>
              <a:gd name="T15" fmla="*/ 16 h 16"/>
            </a:gdLst>
            <a:ahLst/>
            <a:cxnLst>
              <a:cxn ang="T8">
                <a:pos x="T0" y="T1"/>
              </a:cxn>
              <a:cxn ang="T9">
                <a:pos x="T2" y="T3"/>
              </a:cxn>
              <a:cxn ang="T10">
                <a:pos x="T4" y="T5"/>
              </a:cxn>
              <a:cxn ang="T11">
                <a:pos x="T6" y="T7"/>
              </a:cxn>
            </a:cxnLst>
            <a:rect l="T12" t="T13" r="T14" b="T15"/>
            <a:pathLst>
              <a:path w="2109" h="16">
                <a:moveTo>
                  <a:pt x="0" y="16"/>
                </a:moveTo>
                <a:lnTo>
                  <a:pt x="2109" y="16"/>
                </a:lnTo>
                <a:lnTo>
                  <a:pt x="210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8" name="Rectangle 15"/>
          <p:cNvSpPr>
            <a:spLocks noChangeArrowheads="1"/>
          </p:cNvSpPr>
          <p:nvPr/>
        </p:nvSpPr>
        <p:spPr bwMode="auto">
          <a:xfrm>
            <a:off x="2857500" y="2298700"/>
            <a:ext cx="3348038" cy="23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59" name="Freeform 16"/>
          <p:cNvSpPr>
            <a:spLocks/>
          </p:cNvSpPr>
          <p:nvPr/>
        </p:nvSpPr>
        <p:spPr bwMode="auto">
          <a:xfrm>
            <a:off x="2857500" y="2298700"/>
            <a:ext cx="3348038" cy="23813"/>
          </a:xfrm>
          <a:custGeom>
            <a:avLst/>
            <a:gdLst>
              <a:gd name="T0" fmla="*/ 0 w 2109"/>
              <a:gd name="T1" fmla="*/ 2147483647 h 15"/>
              <a:gd name="T2" fmla="*/ 2147483647 w 2109"/>
              <a:gd name="T3" fmla="*/ 2147483647 h 15"/>
              <a:gd name="T4" fmla="*/ 2147483647 w 2109"/>
              <a:gd name="T5" fmla="*/ 0 h 15"/>
              <a:gd name="T6" fmla="*/ 0 w 2109"/>
              <a:gd name="T7" fmla="*/ 0 h 15"/>
              <a:gd name="T8" fmla="*/ 0 60000 65536"/>
              <a:gd name="T9" fmla="*/ 0 60000 65536"/>
              <a:gd name="T10" fmla="*/ 0 60000 65536"/>
              <a:gd name="T11" fmla="*/ 0 60000 65536"/>
              <a:gd name="T12" fmla="*/ 0 w 2109"/>
              <a:gd name="T13" fmla="*/ 0 h 15"/>
              <a:gd name="T14" fmla="*/ 2109 w 2109"/>
              <a:gd name="T15" fmla="*/ 15 h 15"/>
            </a:gdLst>
            <a:ahLst/>
            <a:cxnLst>
              <a:cxn ang="T8">
                <a:pos x="T0" y="T1"/>
              </a:cxn>
              <a:cxn ang="T9">
                <a:pos x="T2" y="T3"/>
              </a:cxn>
              <a:cxn ang="T10">
                <a:pos x="T4" y="T5"/>
              </a:cxn>
              <a:cxn ang="T11">
                <a:pos x="T6" y="T7"/>
              </a:cxn>
            </a:cxnLst>
            <a:rect l="T12" t="T13" r="T14" b="T15"/>
            <a:pathLst>
              <a:path w="2109" h="15">
                <a:moveTo>
                  <a:pt x="0" y="15"/>
                </a:moveTo>
                <a:lnTo>
                  <a:pt x="2109" y="15"/>
                </a:lnTo>
                <a:lnTo>
                  <a:pt x="210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Rectangle 17"/>
          <p:cNvSpPr>
            <a:spLocks noChangeArrowheads="1"/>
          </p:cNvSpPr>
          <p:nvPr/>
        </p:nvSpPr>
        <p:spPr bwMode="auto">
          <a:xfrm>
            <a:off x="2857500" y="3127375"/>
            <a:ext cx="3348038" cy="26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61" name="Freeform 18"/>
          <p:cNvSpPr>
            <a:spLocks/>
          </p:cNvSpPr>
          <p:nvPr/>
        </p:nvSpPr>
        <p:spPr bwMode="auto">
          <a:xfrm>
            <a:off x="2857500" y="3127375"/>
            <a:ext cx="3348038" cy="26988"/>
          </a:xfrm>
          <a:custGeom>
            <a:avLst/>
            <a:gdLst>
              <a:gd name="T0" fmla="*/ 0 w 2109"/>
              <a:gd name="T1" fmla="*/ 2147483647 h 17"/>
              <a:gd name="T2" fmla="*/ 2147483647 w 2109"/>
              <a:gd name="T3" fmla="*/ 2147483647 h 17"/>
              <a:gd name="T4" fmla="*/ 2147483647 w 2109"/>
              <a:gd name="T5" fmla="*/ 0 h 17"/>
              <a:gd name="T6" fmla="*/ 0 w 2109"/>
              <a:gd name="T7" fmla="*/ 0 h 17"/>
              <a:gd name="T8" fmla="*/ 0 60000 65536"/>
              <a:gd name="T9" fmla="*/ 0 60000 65536"/>
              <a:gd name="T10" fmla="*/ 0 60000 65536"/>
              <a:gd name="T11" fmla="*/ 0 60000 65536"/>
              <a:gd name="T12" fmla="*/ 0 w 2109"/>
              <a:gd name="T13" fmla="*/ 0 h 17"/>
              <a:gd name="T14" fmla="*/ 2109 w 2109"/>
              <a:gd name="T15" fmla="*/ 17 h 17"/>
            </a:gdLst>
            <a:ahLst/>
            <a:cxnLst>
              <a:cxn ang="T8">
                <a:pos x="T0" y="T1"/>
              </a:cxn>
              <a:cxn ang="T9">
                <a:pos x="T2" y="T3"/>
              </a:cxn>
              <a:cxn ang="T10">
                <a:pos x="T4" y="T5"/>
              </a:cxn>
              <a:cxn ang="T11">
                <a:pos x="T6" y="T7"/>
              </a:cxn>
            </a:cxnLst>
            <a:rect l="T12" t="T13" r="T14" b="T15"/>
            <a:pathLst>
              <a:path w="2109" h="17">
                <a:moveTo>
                  <a:pt x="0" y="17"/>
                </a:moveTo>
                <a:lnTo>
                  <a:pt x="2109" y="17"/>
                </a:lnTo>
                <a:lnTo>
                  <a:pt x="210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Rectangle 19"/>
          <p:cNvSpPr>
            <a:spLocks noChangeArrowheads="1"/>
          </p:cNvSpPr>
          <p:nvPr/>
        </p:nvSpPr>
        <p:spPr bwMode="auto">
          <a:xfrm>
            <a:off x="2863850" y="4005263"/>
            <a:ext cx="3341688" cy="23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63" name="Freeform 20"/>
          <p:cNvSpPr>
            <a:spLocks/>
          </p:cNvSpPr>
          <p:nvPr/>
        </p:nvSpPr>
        <p:spPr bwMode="auto">
          <a:xfrm>
            <a:off x="2863850" y="4005263"/>
            <a:ext cx="3341688" cy="23812"/>
          </a:xfrm>
          <a:custGeom>
            <a:avLst/>
            <a:gdLst>
              <a:gd name="T0" fmla="*/ 0 w 2105"/>
              <a:gd name="T1" fmla="*/ 2147483647 h 15"/>
              <a:gd name="T2" fmla="*/ 2147483647 w 2105"/>
              <a:gd name="T3" fmla="*/ 2147483647 h 15"/>
              <a:gd name="T4" fmla="*/ 2147483647 w 2105"/>
              <a:gd name="T5" fmla="*/ 0 h 15"/>
              <a:gd name="T6" fmla="*/ 0 w 2105"/>
              <a:gd name="T7" fmla="*/ 0 h 15"/>
              <a:gd name="T8" fmla="*/ 0 60000 65536"/>
              <a:gd name="T9" fmla="*/ 0 60000 65536"/>
              <a:gd name="T10" fmla="*/ 0 60000 65536"/>
              <a:gd name="T11" fmla="*/ 0 60000 65536"/>
              <a:gd name="T12" fmla="*/ 0 w 2105"/>
              <a:gd name="T13" fmla="*/ 0 h 15"/>
              <a:gd name="T14" fmla="*/ 2105 w 2105"/>
              <a:gd name="T15" fmla="*/ 15 h 15"/>
            </a:gdLst>
            <a:ahLst/>
            <a:cxnLst>
              <a:cxn ang="T8">
                <a:pos x="T0" y="T1"/>
              </a:cxn>
              <a:cxn ang="T9">
                <a:pos x="T2" y="T3"/>
              </a:cxn>
              <a:cxn ang="T10">
                <a:pos x="T4" y="T5"/>
              </a:cxn>
              <a:cxn ang="T11">
                <a:pos x="T6" y="T7"/>
              </a:cxn>
            </a:cxnLst>
            <a:rect l="T12" t="T13" r="T14" b="T15"/>
            <a:pathLst>
              <a:path w="2105" h="15">
                <a:moveTo>
                  <a:pt x="0" y="15"/>
                </a:moveTo>
                <a:lnTo>
                  <a:pt x="2105" y="15"/>
                </a:lnTo>
                <a:lnTo>
                  <a:pt x="210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Rectangle 21"/>
          <p:cNvSpPr>
            <a:spLocks noChangeArrowheads="1"/>
          </p:cNvSpPr>
          <p:nvPr/>
        </p:nvSpPr>
        <p:spPr bwMode="auto">
          <a:xfrm>
            <a:off x="2857500" y="4879975"/>
            <a:ext cx="3348038" cy="23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65" name="Freeform 22"/>
          <p:cNvSpPr>
            <a:spLocks/>
          </p:cNvSpPr>
          <p:nvPr/>
        </p:nvSpPr>
        <p:spPr bwMode="auto">
          <a:xfrm>
            <a:off x="2857500" y="4879975"/>
            <a:ext cx="3348038" cy="23813"/>
          </a:xfrm>
          <a:custGeom>
            <a:avLst/>
            <a:gdLst>
              <a:gd name="T0" fmla="*/ 0 w 2109"/>
              <a:gd name="T1" fmla="*/ 2147483647 h 15"/>
              <a:gd name="T2" fmla="*/ 2147483647 w 2109"/>
              <a:gd name="T3" fmla="*/ 2147483647 h 15"/>
              <a:gd name="T4" fmla="*/ 2147483647 w 2109"/>
              <a:gd name="T5" fmla="*/ 0 h 15"/>
              <a:gd name="T6" fmla="*/ 0 w 2109"/>
              <a:gd name="T7" fmla="*/ 0 h 15"/>
              <a:gd name="T8" fmla="*/ 0 60000 65536"/>
              <a:gd name="T9" fmla="*/ 0 60000 65536"/>
              <a:gd name="T10" fmla="*/ 0 60000 65536"/>
              <a:gd name="T11" fmla="*/ 0 60000 65536"/>
              <a:gd name="T12" fmla="*/ 0 w 2109"/>
              <a:gd name="T13" fmla="*/ 0 h 15"/>
              <a:gd name="T14" fmla="*/ 2109 w 2109"/>
              <a:gd name="T15" fmla="*/ 15 h 15"/>
            </a:gdLst>
            <a:ahLst/>
            <a:cxnLst>
              <a:cxn ang="T8">
                <a:pos x="T0" y="T1"/>
              </a:cxn>
              <a:cxn ang="T9">
                <a:pos x="T2" y="T3"/>
              </a:cxn>
              <a:cxn ang="T10">
                <a:pos x="T4" y="T5"/>
              </a:cxn>
              <a:cxn ang="T11">
                <a:pos x="T6" y="T7"/>
              </a:cxn>
            </a:cxnLst>
            <a:rect l="T12" t="T13" r="T14" b="T15"/>
            <a:pathLst>
              <a:path w="2109" h="15">
                <a:moveTo>
                  <a:pt x="0" y="15"/>
                </a:moveTo>
                <a:lnTo>
                  <a:pt x="2109" y="15"/>
                </a:lnTo>
                <a:lnTo>
                  <a:pt x="210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6" name="Rectangle 23"/>
          <p:cNvSpPr>
            <a:spLocks noChangeArrowheads="1"/>
          </p:cNvSpPr>
          <p:nvPr/>
        </p:nvSpPr>
        <p:spPr bwMode="auto">
          <a:xfrm>
            <a:off x="2860675" y="5807075"/>
            <a:ext cx="3344863"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67" name="Freeform 24"/>
          <p:cNvSpPr>
            <a:spLocks/>
          </p:cNvSpPr>
          <p:nvPr/>
        </p:nvSpPr>
        <p:spPr bwMode="auto">
          <a:xfrm>
            <a:off x="2860675" y="5807075"/>
            <a:ext cx="3344863" cy="25400"/>
          </a:xfrm>
          <a:custGeom>
            <a:avLst/>
            <a:gdLst>
              <a:gd name="T0" fmla="*/ 0 w 2107"/>
              <a:gd name="T1" fmla="*/ 2147483647 h 16"/>
              <a:gd name="T2" fmla="*/ 2147483647 w 2107"/>
              <a:gd name="T3" fmla="*/ 2147483647 h 16"/>
              <a:gd name="T4" fmla="*/ 2147483647 w 2107"/>
              <a:gd name="T5" fmla="*/ 0 h 16"/>
              <a:gd name="T6" fmla="*/ 0 w 2107"/>
              <a:gd name="T7" fmla="*/ 0 h 16"/>
              <a:gd name="T8" fmla="*/ 0 60000 65536"/>
              <a:gd name="T9" fmla="*/ 0 60000 65536"/>
              <a:gd name="T10" fmla="*/ 0 60000 65536"/>
              <a:gd name="T11" fmla="*/ 0 60000 65536"/>
              <a:gd name="T12" fmla="*/ 0 w 2107"/>
              <a:gd name="T13" fmla="*/ 0 h 16"/>
              <a:gd name="T14" fmla="*/ 2107 w 2107"/>
              <a:gd name="T15" fmla="*/ 16 h 16"/>
            </a:gdLst>
            <a:ahLst/>
            <a:cxnLst>
              <a:cxn ang="T8">
                <a:pos x="T0" y="T1"/>
              </a:cxn>
              <a:cxn ang="T9">
                <a:pos x="T2" y="T3"/>
              </a:cxn>
              <a:cxn ang="T10">
                <a:pos x="T4" y="T5"/>
              </a:cxn>
              <a:cxn ang="T11">
                <a:pos x="T6" y="T7"/>
              </a:cxn>
            </a:cxnLst>
            <a:rect l="T12" t="T13" r="T14" b="T15"/>
            <a:pathLst>
              <a:path w="2107" h="16">
                <a:moveTo>
                  <a:pt x="0" y="16"/>
                </a:moveTo>
                <a:lnTo>
                  <a:pt x="2107" y="16"/>
                </a:lnTo>
                <a:lnTo>
                  <a:pt x="210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8" name="Rectangle 25"/>
          <p:cNvSpPr>
            <a:spLocks noChangeArrowheads="1"/>
          </p:cNvSpPr>
          <p:nvPr/>
        </p:nvSpPr>
        <p:spPr bwMode="auto">
          <a:xfrm>
            <a:off x="2851150" y="573088"/>
            <a:ext cx="3354388"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69" name="Freeform 26"/>
          <p:cNvSpPr>
            <a:spLocks/>
          </p:cNvSpPr>
          <p:nvPr/>
        </p:nvSpPr>
        <p:spPr bwMode="auto">
          <a:xfrm>
            <a:off x="2851150" y="573088"/>
            <a:ext cx="3354388" cy="25400"/>
          </a:xfrm>
          <a:custGeom>
            <a:avLst/>
            <a:gdLst>
              <a:gd name="T0" fmla="*/ 0 w 2113"/>
              <a:gd name="T1" fmla="*/ 2147483647 h 16"/>
              <a:gd name="T2" fmla="*/ 2147483647 w 2113"/>
              <a:gd name="T3" fmla="*/ 2147483647 h 16"/>
              <a:gd name="T4" fmla="*/ 2147483647 w 2113"/>
              <a:gd name="T5" fmla="*/ 0 h 16"/>
              <a:gd name="T6" fmla="*/ 0 w 2113"/>
              <a:gd name="T7" fmla="*/ 0 h 16"/>
              <a:gd name="T8" fmla="*/ 0 60000 65536"/>
              <a:gd name="T9" fmla="*/ 0 60000 65536"/>
              <a:gd name="T10" fmla="*/ 0 60000 65536"/>
              <a:gd name="T11" fmla="*/ 0 60000 65536"/>
              <a:gd name="T12" fmla="*/ 0 w 2113"/>
              <a:gd name="T13" fmla="*/ 0 h 16"/>
              <a:gd name="T14" fmla="*/ 2113 w 2113"/>
              <a:gd name="T15" fmla="*/ 16 h 16"/>
            </a:gdLst>
            <a:ahLst/>
            <a:cxnLst>
              <a:cxn ang="T8">
                <a:pos x="T0" y="T1"/>
              </a:cxn>
              <a:cxn ang="T9">
                <a:pos x="T2" y="T3"/>
              </a:cxn>
              <a:cxn ang="T10">
                <a:pos x="T4" y="T5"/>
              </a:cxn>
              <a:cxn ang="T11">
                <a:pos x="T6" y="T7"/>
              </a:cxn>
            </a:cxnLst>
            <a:rect l="T12" t="T13" r="T14" b="T15"/>
            <a:pathLst>
              <a:path w="2113" h="16">
                <a:moveTo>
                  <a:pt x="0" y="16"/>
                </a:moveTo>
                <a:lnTo>
                  <a:pt x="2113" y="16"/>
                </a:lnTo>
                <a:lnTo>
                  <a:pt x="211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Text Box 4"/>
          <p:cNvSpPr txBox="1">
            <a:spLocks noChangeArrowheads="1"/>
          </p:cNvSpPr>
          <p:nvPr/>
        </p:nvSpPr>
        <p:spPr bwMode="auto">
          <a:xfrm>
            <a:off x="1524000" y="28575"/>
            <a:ext cx="6096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33" tIns="51417" rIns="102833" bIns="51417">
            <a:spAutoFit/>
          </a:bodyPr>
          <a:lstStyle>
            <a:lvl1pPr defTabSz="1028700"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defTabSz="1028700"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defTabSz="1028700"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defTabSz="1028700"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defTabSz="1028700"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defTabSz="10287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defTabSz="10287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defTabSz="10287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defTabSz="10287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eaLnBrk="1" hangingPunct="1">
              <a:spcBef>
                <a:spcPct val="50000"/>
              </a:spcBef>
              <a:buClrTx/>
              <a:buSzTx/>
              <a:buFontTx/>
              <a:buNone/>
            </a:pPr>
            <a:r>
              <a:rPr lang="en-US" altLang="en-US" sz="800">
                <a:solidFill>
                  <a:schemeClr val="tx1"/>
                </a:solidFill>
              </a:rPr>
              <a:t>Copyright </a:t>
            </a:r>
            <a:r>
              <a:rPr lang="en-US" altLang="en-US" sz="800">
                <a:solidFill>
                  <a:schemeClr val="tx1"/>
                </a:solidFill>
                <a:cs typeface="Times New Roman" panose="02020603050405020304" pitchFamily="18" charset="0"/>
              </a:rPr>
              <a:t>© The McGraw-Hill Companies, Inc. Permission required for reproduction or display.</a:t>
            </a:r>
          </a:p>
        </p:txBody>
      </p:sp>
      <p:sp>
        <p:nvSpPr>
          <p:cNvPr id="6171" name="Rectangle 3"/>
          <p:cNvSpPr>
            <a:spLocks noChangeArrowheads="1"/>
          </p:cNvSpPr>
          <p:nvPr/>
        </p:nvSpPr>
        <p:spPr bwMode="auto">
          <a:xfrm>
            <a:off x="4994275" y="1563688"/>
            <a:ext cx="106363" cy="331787"/>
          </a:xfrm>
          <a:prstGeom prst="rect">
            <a:avLst/>
          </a:prstGeom>
          <a:solidFill>
            <a:srgbClr val="B0D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72" name="Rectangle 4"/>
          <p:cNvSpPr>
            <a:spLocks noChangeArrowheads="1"/>
          </p:cNvSpPr>
          <p:nvPr/>
        </p:nvSpPr>
        <p:spPr bwMode="auto">
          <a:xfrm>
            <a:off x="4960938" y="2432050"/>
            <a:ext cx="358775" cy="482600"/>
          </a:xfrm>
          <a:prstGeom prst="rect">
            <a:avLst/>
          </a:prstGeom>
          <a:solidFill>
            <a:srgbClr val="B0D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73" name="Rectangle 5"/>
          <p:cNvSpPr>
            <a:spLocks noChangeArrowheads="1"/>
          </p:cNvSpPr>
          <p:nvPr/>
        </p:nvSpPr>
        <p:spPr bwMode="auto">
          <a:xfrm>
            <a:off x="5046663" y="4972050"/>
            <a:ext cx="563562" cy="576263"/>
          </a:xfrm>
          <a:prstGeom prst="rect">
            <a:avLst/>
          </a:prstGeom>
          <a:solidFill>
            <a:srgbClr val="B0D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74" name="Rectangle 6"/>
          <p:cNvSpPr>
            <a:spLocks noChangeArrowheads="1"/>
          </p:cNvSpPr>
          <p:nvPr/>
        </p:nvSpPr>
        <p:spPr bwMode="auto">
          <a:xfrm>
            <a:off x="4794250" y="6232525"/>
            <a:ext cx="530225" cy="368300"/>
          </a:xfrm>
          <a:prstGeom prst="rect">
            <a:avLst/>
          </a:prstGeom>
          <a:solidFill>
            <a:srgbClr val="B0D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75" name="Line 7"/>
          <p:cNvSpPr>
            <a:spLocks noChangeShapeType="1"/>
          </p:cNvSpPr>
          <p:nvPr/>
        </p:nvSpPr>
        <p:spPr bwMode="auto">
          <a:xfrm flipH="1">
            <a:off x="3597275" y="4359275"/>
            <a:ext cx="10953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8"/>
          <p:cNvSpPr>
            <a:spLocks noChangeShapeType="1"/>
          </p:cNvSpPr>
          <p:nvPr/>
        </p:nvSpPr>
        <p:spPr bwMode="auto">
          <a:xfrm flipH="1">
            <a:off x="3824288" y="4359275"/>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9"/>
          <p:cNvSpPr>
            <a:spLocks noChangeShapeType="1"/>
          </p:cNvSpPr>
          <p:nvPr/>
        </p:nvSpPr>
        <p:spPr bwMode="auto">
          <a:xfrm flipH="1">
            <a:off x="3473450" y="5256213"/>
            <a:ext cx="11271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10"/>
          <p:cNvSpPr>
            <a:spLocks noChangeShapeType="1"/>
          </p:cNvSpPr>
          <p:nvPr/>
        </p:nvSpPr>
        <p:spPr bwMode="auto">
          <a:xfrm flipH="1">
            <a:off x="3703638" y="5256213"/>
            <a:ext cx="1079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11"/>
          <p:cNvSpPr>
            <a:spLocks noChangeShapeType="1"/>
          </p:cNvSpPr>
          <p:nvPr/>
        </p:nvSpPr>
        <p:spPr bwMode="auto">
          <a:xfrm flipH="1">
            <a:off x="3902075" y="5256213"/>
            <a:ext cx="1079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12"/>
          <p:cNvSpPr>
            <a:spLocks noChangeShapeType="1"/>
          </p:cNvSpPr>
          <p:nvPr/>
        </p:nvSpPr>
        <p:spPr bwMode="auto">
          <a:xfrm>
            <a:off x="3857625" y="5086350"/>
            <a:ext cx="0" cy="1127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13"/>
          <p:cNvSpPr>
            <a:spLocks noChangeShapeType="1"/>
          </p:cNvSpPr>
          <p:nvPr/>
        </p:nvSpPr>
        <p:spPr bwMode="auto">
          <a:xfrm>
            <a:off x="3841750" y="5324475"/>
            <a:ext cx="0" cy="1095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14"/>
          <p:cNvSpPr>
            <a:spLocks noChangeShapeType="1"/>
          </p:cNvSpPr>
          <p:nvPr/>
        </p:nvSpPr>
        <p:spPr bwMode="auto">
          <a:xfrm>
            <a:off x="3865563" y="5324475"/>
            <a:ext cx="0" cy="1095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3" name="Line 15"/>
          <p:cNvSpPr>
            <a:spLocks noChangeShapeType="1"/>
          </p:cNvSpPr>
          <p:nvPr/>
        </p:nvSpPr>
        <p:spPr bwMode="auto">
          <a:xfrm flipH="1">
            <a:off x="3590925" y="6164263"/>
            <a:ext cx="11271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4" name="Line 16"/>
          <p:cNvSpPr>
            <a:spLocks noChangeShapeType="1"/>
          </p:cNvSpPr>
          <p:nvPr/>
        </p:nvSpPr>
        <p:spPr bwMode="auto">
          <a:xfrm flipH="1">
            <a:off x="3829050" y="6164263"/>
            <a:ext cx="10953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5" name="Line 17"/>
          <p:cNvSpPr>
            <a:spLocks noChangeShapeType="1"/>
          </p:cNvSpPr>
          <p:nvPr/>
        </p:nvSpPr>
        <p:spPr bwMode="auto">
          <a:xfrm>
            <a:off x="3771900" y="5988050"/>
            <a:ext cx="0" cy="1127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6" name="Line 18"/>
          <p:cNvSpPr>
            <a:spLocks noChangeShapeType="1"/>
          </p:cNvSpPr>
          <p:nvPr/>
        </p:nvSpPr>
        <p:spPr bwMode="auto">
          <a:xfrm>
            <a:off x="3771900" y="6224588"/>
            <a:ext cx="0" cy="1079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7" name="Line 19"/>
          <p:cNvSpPr>
            <a:spLocks noChangeShapeType="1"/>
          </p:cNvSpPr>
          <p:nvPr/>
        </p:nvSpPr>
        <p:spPr bwMode="auto">
          <a:xfrm flipH="1">
            <a:off x="3571875" y="2654300"/>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8" name="Line 20"/>
          <p:cNvSpPr>
            <a:spLocks noChangeShapeType="1"/>
          </p:cNvSpPr>
          <p:nvPr/>
        </p:nvSpPr>
        <p:spPr bwMode="auto">
          <a:xfrm flipV="1">
            <a:off x="3797300" y="2535238"/>
            <a:ext cx="84138" cy="841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9" name="Line 21"/>
          <p:cNvSpPr>
            <a:spLocks noChangeShapeType="1"/>
          </p:cNvSpPr>
          <p:nvPr/>
        </p:nvSpPr>
        <p:spPr bwMode="auto">
          <a:xfrm>
            <a:off x="3784600" y="2700338"/>
            <a:ext cx="84138" cy="841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0" name="Line 22"/>
          <p:cNvSpPr>
            <a:spLocks noChangeShapeType="1"/>
          </p:cNvSpPr>
          <p:nvPr/>
        </p:nvSpPr>
        <p:spPr bwMode="auto">
          <a:xfrm flipV="1">
            <a:off x="3775075" y="2514600"/>
            <a:ext cx="84138" cy="873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Line 23"/>
          <p:cNvSpPr>
            <a:spLocks noChangeShapeType="1"/>
          </p:cNvSpPr>
          <p:nvPr/>
        </p:nvSpPr>
        <p:spPr bwMode="auto">
          <a:xfrm flipH="1">
            <a:off x="3609975" y="3494088"/>
            <a:ext cx="1079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2" name="Line 24"/>
          <p:cNvSpPr>
            <a:spLocks noChangeShapeType="1"/>
          </p:cNvSpPr>
          <p:nvPr/>
        </p:nvSpPr>
        <p:spPr bwMode="auto">
          <a:xfrm flipV="1">
            <a:off x="3841750" y="3352800"/>
            <a:ext cx="84138" cy="873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3" name="Line 25"/>
          <p:cNvSpPr>
            <a:spLocks noChangeShapeType="1"/>
          </p:cNvSpPr>
          <p:nvPr/>
        </p:nvSpPr>
        <p:spPr bwMode="auto">
          <a:xfrm>
            <a:off x="3841750" y="3536950"/>
            <a:ext cx="84138" cy="841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4" name="Line 26"/>
          <p:cNvSpPr>
            <a:spLocks noChangeShapeType="1"/>
          </p:cNvSpPr>
          <p:nvPr/>
        </p:nvSpPr>
        <p:spPr bwMode="auto">
          <a:xfrm>
            <a:off x="3797300" y="1817688"/>
            <a:ext cx="0" cy="873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5" name="Line 27"/>
          <p:cNvSpPr>
            <a:spLocks noChangeShapeType="1"/>
          </p:cNvSpPr>
          <p:nvPr/>
        </p:nvSpPr>
        <p:spPr bwMode="auto">
          <a:xfrm>
            <a:off x="3822700" y="1817688"/>
            <a:ext cx="0" cy="873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6" name="Line 28"/>
          <p:cNvSpPr>
            <a:spLocks noChangeShapeType="1"/>
          </p:cNvSpPr>
          <p:nvPr/>
        </p:nvSpPr>
        <p:spPr bwMode="auto">
          <a:xfrm flipH="1">
            <a:off x="3643313" y="1968500"/>
            <a:ext cx="1127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7" name="Line 29"/>
          <p:cNvSpPr>
            <a:spLocks noChangeShapeType="1"/>
          </p:cNvSpPr>
          <p:nvPr/>
        </p:nvSpPr>
        <p:spPr bwMode="auto">
          <a:xfrm flipH="1">
            <a:off x="3860800" y="1968500"/>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Rectangle 30"/>
          <p:cNvSpPr>
            <a:spLocks noChangeArrowheads="1"/>
          </p:cNvSpPr>
          <p:nvPr/>
        </p:nvSpPr>
        <p:spPr bwMode="auto">
          <a:xfrm>
            <a:off x="5165725" y="900113"/>
            <a:ext cx="180975" cy="114300"/>
          </a:xfrm>
          <a:prstGeom prst="rect">
            <a:avLst/>
          </a:prstGeom>
          <a:solidFill>
            <a:srgbClr val="B0D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199" name="Line 31"/>
          <p:cNvSpPr>
            <a:spLocks noChangeShapeType="1"/>
          </p:cNvSpPr>
          <p:nvPr/>
        </p:nvSpPr>
        <p:spPr bwMode="auto">
          <a:xfrm flipH="1">
            <a:off x="5041900" y="950913"/>
            <a:ext cx="10953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0" name="Line 32"/>
          <p:cNvSpPr>
            <a:spLocks noChangeShapeType="1"/>
          </p:cNvSpPr>
          <p:nvPr/>
        </p:nvSpPr>
        <p:spPr bwMode="auto">
          <a:xfrm flipH="1">
            <a:off x="4826000" y="950913"/>
            <a:ext cx="1079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1" name="Line 33"/>
          <p:cNvSpPr>
            <a:spLocks noChangeShapeType="1"/>
          </p:cNvSpPr>
          <p:nvPr/>
        </p:nvSpPr>
        <p:spPr bwMode="auto">
          <a:xfrm>
            <a:off x="4978400" y="779463"/>
            <a:ext cx="0" cy="1111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2" name="Line 34"/>
          <p:cNvSpPr>
            <a:spLocks noChangeShapeType="1"/>
          </p:cNvSpPr>
          <p:nvPr/>
        </p:nvSpPr>
        <p:spPr bwMode="auto">
          <a:xfrm>
            <a:off x="4978400" y="1020763"/>
            <a:ext cx="0" cy="1127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3" name="Line 35"/>
          <p:cNvSpPr>
            <a:spLocks noChangeShapeType="1"/>
          </p:cNvSpPr>
          <p:nvPr/>
        </p:nvSpPr>
        <p:spPr bwMode="auto">
          <a:xfrm flipH="1">
            <a:off x="4598988" y="952500"/>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4" name="Line 36"/>
          <p:cNvSpPr>
            <a:spLocks noChangeShapeType="1"/>
          </p:cNvSpPr>
          <p:nvPr/>
        </p:nvSpPr>
        <p:spPr bwMode="auto">
          <a:xfrm>
            <a:off x="4762500" y="779463"/>
            <a:ext cx="0" cy="1111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5" name="Line 37"/>
          <p:cNvSpPr>
            <a:spLocks noChangeShapeType="1"/>
          </p:cNvSpPr>
          <p:nvPr/>
        </p:nvSpPr>
        <p:spPr bwMode="auto">
          <a:xfrm>
            <a:off x="4762500" y="1020763"/>
            <a:ext cx="0" cy="1127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6" name="Line 38"/>
          <p:cNvSpPr>
            <a:spLocks noChangeShapeType="1"/>
          </p:cNvSpPr>
          <p:nvPr/>
        </p:nvSpPr>
        <p:spPr bwMode="auto">
          <a:xfrm flipH="1">
            <a:off x="4846638" y="2670175"/>
            <a:ext cx="1079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7" name="Line 39"/>
          <p:cNvSpPr>
            <a:spLocks noChangeShapeType="1"/>
          </p:cNvSpPr>
          <p:nvPr/>
        </p:nvSpPr>
        <p:spPr bwMode="auto">
          <a:xfrm flipH="1">
            <a:off x="4629150" y="2670175"/>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8" name="Line 40"/>
          <p:cNvSpPr>
            <a:spLocks noChangeShapeType="1"/>
          </p:cNvSpPr>
          <p:nvPr/>
        </p:nvSpPr>
        <p:spPr bwMode="auto">
          <a:xfrm>
            <a:off x="4789488" y="2492375"/>
            <a:ext cx="0" cy="1079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9" name="Line 41"/>
          <p:cNvSpPr>
            <a:spLocks noChangeShapeType="1"/>
          </p:cNvSpPr>
          <p:nvPr/>
        </p:nvSpPr>
        <p:spPr bwMode="auto">
          <a:xfrm>
            <a:off x="4789488" y="2724150"/>
            <a:ext cx="0" cy="1095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0" name="Line 42"/>
          <p:cNvSpPr>
            <a:spLocks noChangeShapeType="1"/>
          </p:cNvSpPr>
          <p:nvPr/>
        </p:nvSpPr>
        <p:spPr bwMode="auto">
          <a:xfrm flipV="1">
            <a:off x="5060950" y="2543175"/>
            <a:ext cx="84138" cy="841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1" name="Line 43"/>
          <p:cNvSpPr>
            <a:spLocks noChangeShapeType="1"/>
          </p:cNvSpPr>
          <p:nvPr/>
        </p:nvSpPr>
        <p:spPr bwMode="auto">
          <a:xfrm>
            <a:off x="5054600" y="2725738"/>
            <a:ext cx="87313" cy="873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2" name="Line 44"/>
          <p:cNvSpPr>
            <a:spLocks noChangeShapeType="1"/>
          </p:cNvSpPr>
          <p:nvPr/>
        </p:nvSpPr>
        <p:spPr bwMode="auto">
          <a:xfrm flipV="1">
            <a:off x="5038725" y="2524125"/>
            <a:ext cx="85725" cy="841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3" name="Rectangle 45"/>
          <p:cNvSpPr>
            <a:spLocks noChangeArrowheads="1"/>
          </p:cNvSpPr>
          <p:nvPr/>
        </p:nvSpPr>
        <p:spPr bwMode="auto">
          <a:xfrm>
            <a:off x="5114925" y="3270250"/>
            <a:ext cx="358775" cy="479425"/>
          </a:xfrm>
          <a:prstGeom prst="rect">
            <a:avLst/>
          </a:prstGeom>
          <a:solidFill>
            <a:srgbClr val="B0D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214" name="Line 46"/>
          <p:cNvSpPr>
            <a:spLocks noChangeShapeType="1"/>
          </p:cNvSpPr>
          <p:nvPr/>
        </p:nvSpPr>
        <p:spPr bwMode="auto">
          <a:xfrm>
            <a:off x="4716463" y="3319463"/>
            <a:ext cx="0" cy="1079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5" name="Line 47"/>
          <p:cNvSpPr>
            <a:spLocks noChangeShapeType="1"/>
          </p:cNvSpPr>
          <p:nvPr/>
        </p:nvSpPr>
        <p:spPr bwMode="auto">
          <a:xfrm>
            <a:off x="4740275" y="3319463"/>
            <a:ext cx="0" cy="1079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6" name="Line 48"/>
          <p:cNvSpPr>
            <a:spLocks noChangeShapeType="1"/>
          </p:cNvSpPr>
          <p:nvPr/>
        </p:nvSpPr>
        <p:spPr bwMode="auto">
          <a:xfrm flipH="1">
            <a:off x="4997450" y="3500438"/>
            <a:ext cx="1079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7" name="Line 49"/>
          <p:cNvSpPr>
            <a:spLocks noChangeShapeType="1"/>
          </p:cNvSpPr>
          <p:nvPr/>
        </p:nvSpPr>
        <p:spPr bwMode="auto">
          <a:xfrm flipH="1">
            <a:off x="4776788" y="3500438"/>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8" name="Line 50"/>
          <p:cNvSpPr>
            <a:spLocks noChangeShapeType="1"/>
          </p:cNvSpPr>
          <p:nvPr/>
        </p:nvSpPr>
        <p:spPr bwMode="auto">
          <a:xfrm>
            <a:off x="4943475" y="3319463"/>
            <a:ext cx="0" cy="1079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9" name="Line 51"/>
          <p:cNvSpPr>
            <a:spLocks noChangeShapeType="1"/>
          </p:cNvSpPr>
          <p:nvPr/>
        </p:nvSpPr>
        <p:spPr bwMode="auto">
          <a:xfrm>
            <a:off x="4943475" y="3554413"/>
            <a:ext cx="0" cy="1111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0" name="Line 52"/>
          <p:cNvSpPr>
            <a:spLocks noChangeShapeType="1"/>
          </p:cNvSpPr>
          <p:nvPr/>
        </p:nvSpPr>
        <p:spPr bwMode="auto">
          <a:xfrm flipH="1">
            <a:off x="4565650" y="3500438"/>
            <a:ext cx="10953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1" name="Line 53"/>
          <p:cNvSpPr>
            <a:spLocks noChangeShapeType="1"/>
          </p:cNvSpPr>
          <p:nvPr/>
        </p:nvSpPr>
        <p:spPr bwMode="auto">
          <a:xfrm>
            <a:off x="5199063" y="3544888"/>
            <a:ext cx="87312" cy="841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2" name="Line 54"/>
          <p:cNvSpPr>
            <a:spLocks noChangeShapeType="1"/>
          </p:cNvSpPr>
          <p:nvPr/>
        </p:nvSpPr>
        <p:spPr bwMode="auto">
          <a:xfrm flipV="1">
            <a:off x="5195888" y="3346450"/>
            <a:ext cx="87312" cy="841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3" name="Line 55"/>
          <p:cNvSpPr>
            <a:spLocks noChangeShapeType="1"/>
          </p:cNvSpPr>
          <p:nvPr/>
        </p:nvSpPr>
        <p:spPr bwMode="auto">
          <a:xfrm flipH="1">
            <a:off x="5091113" y="1838325"/>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4" name="Line 56"/>
          <p:cNvSpPr>
            <a:spLocks noChangeShapeType="1"/>
          </p:cNvSpPr>
          <p:nvPr/>
        </p:nvSpPr>
        <p:spPr bwMode="auto">
          <a:xfrm flipH="1">
            <a:off x="4876800" y="1838325"/>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5" name="Line 57"/>
          <p:cNvSpPr>
            <a:spLocks noChangeShapeType="1"/>
          </p:cNvSpPr>
          <p:nvPr/>
        </p:nvSpPr>
        <p:spPr bwMode="auto">
          <a:xfrm flipH="1">
            <a:off x="4654550" y="1838325"/>
            <a:ext cx="11271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6" name="Line 58"/>
          <p:cNvSpPr>
            <a:spLocks noChangeShapeType="1"/>
          </p:cNvSpPr>
          <p:nvPr/>
        </p:nvSpPr>
        <p:spPr bwMode="auto">
          <a:xfrm>
            <a:off x="4819650" y="1666875"/>
            <a:ext cx="0" cy="1111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7" name="Line 59"/>
          <p:cNvSpPr>
            <a:spLocks noChangeShapeType="1"/>
          </p:cNvSpPr>
          <p:nvPr/>
        </p:nvSpPr>
        <p:spPr bwMode="auto">
          <a:xfrm>
            <a:off x="4819650" y="1898650"/>
            <a:ext cx="0" cy="1111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8" name="Line 60"/>
          <p:cNvSpPr>
            <a:spLocks noChangeShapeType="1"/>
          </p:cNvSpPr>
          <p:nvPr/>
        </p:nvSpPr>
        <p:spPr bwMode="auto">
          <a:xfrm>
            <a:off x="5026025" y="1666875"/>
            <a:ext cx="0" cy="1111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9" name="Line 61"/>
          <p:cNvSpPr>
            <a:spLocks noChangeShapeType="1"/>
          </p:cNvSpPr>
          <p:nvPr/>
        </p:nvSpPr>
        <p:spPr bwMode="auto">
          <a:xfrm>
            <a:off x="5049838" y="1666875"/>
            <a:ext cx="0" cy="1111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0" name="Line 62"/>
          <p:cNvSpPr>
            <a:spLocks noChangeShapeType="1"/>
          </p:cNvSpPr>
          <p:nvPr/>
        </p:nvSpPr>
        <p:spPr bwMode="auto">
          <a:xfrm flipH="1">
            <a:off x="4932363" y="5257800"/>
            <a:ext cx="873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1" name="Line 63"/>
          <p:cNvSpPr>
            <a:spLocks noChangeShapeType="1"/>
          </p:cNvSpPr>
          <p:nvPr/>
        </p:nvSpPr>
        <p:spPr bwMode="auto">
          <a:xfrm flipH="1">
            <a:off x="4738688" y="5257800"/>
            <a:ext cx="841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2" name="Line 64"/>
          <p:cNvSpPr>
            <a:spLocks noChangeShapeType="1"/>
          </p:cNvSpPr>
          <p:nvPr/>
        </p:nvSpPr>
        <p:spPr bwMode="auto">
          <a:xfrm flipH="1">
            <a:off x="4533900" y="5257800"/>
            <a:ext cx="9683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3" name="Line 65"/>
          <p:cNvSpPr>
            <a:spLocks noChangeShapeType="1"/>
          </p:cNvSpPr>
          <p:nvPr/>
        </p:nvSpPr>
        <p:spPr bwMode="auto">
          <a:xfrm flipH="1">
            <a:off x="4329113" y="5257800"/>
            <a:ext cx="1000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4" name="Line 66"/>
          <p:cNvSpPr>
            <a:spLocks noChangeShapeType="1"/>
          </p:cNvSpPr>
          <p:nvPr/>
        </p:nvSpPr>
        <p:spPr bwMode="auto">
          <a:xfrm>
            <a:off x="4687888" y="5087938"/>
            <a:ext cx="0" cy="1095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5" name="Line 67"/>
          <p:cNvSpPr>
            <a:spLocks noChangeShapeType="1"/>
          </p:cNvSpPr>
          <p:nvPr/>
        </p:nvSpPr>
        <p:spPr bwMode="auto">
          <a:xfrm>
            <a:off x="4684713" y="5319713"/>
            <a:ext cx="0" cy="1095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6" name="Line 68"/>
          <p:cNvSpPr>
            <a:spLocks noChangeShapeType="1"/>
          </p:cNvSpPr>
          <p:nvPr/>
        </p:nvSpPr>
        <p:spPr bwMode="auto">
          <a:xfrm>
            <a:off x="4483100" y="5087938"/>
            <a:ext cx="0" cy="1095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7" name="Line 69"/>
          <p:cNvSpPr>
            <a:spLocks noChangeShapeType="1"/>
          </p:cNvSpPr>
          <p:nvPr/>
        </p:nvSpPr>
        <p:spPr bwMode="auto">
          <a:xfrm>
            <a:off x="4483100" y="5319713"/>
            <a:ext cx="0" cy="1095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8" name="Line 70"/>
          <p:cNvSpPr>
            <a:spLocks noChangeShapeType="1"/>
          </p:cNvSpPr>
          <p:nvPr/>
        </p:nvSpPr>
        <p:spPr bwMode="auto">
          <a:xfrm>
            <a:off x="4878388" y="5087938"/>
            <a:ext cx="0" cy="1095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9" name="Line 71"/>
          <p:cNvSpPr>
            <a:spLocks noChangeShapeType="1"/>
          </p:cNvSpPr>
          <p:nvPr/>
        </p:nvSpPr>
        <p:spPr bwMode="auto">
          <a:xfrm>
            <a:off x="4878388" y="5319713"/>
            <a:ext cx="0" cy="10953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0" name="Line 72"/>
          <p:cNvSpPr>
            <a:spLocks noChangeShapeType="1"/>
          </p:cNvSpPr>
          <p:nvPr/>
        </p:nvSpPr>
        <p:spPr bwMode="auto">
          <a:xfrm flipH="1">
            <a:off x="5153025" y="5256213"/>
            <a:ext cx="984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1" name="Line 73"/>
          <p:cNvSpPr>
            <a:spLocks noChangeShapeType="1"/>
          </p:cNvSpPr>
          <p:nvPr/>
        </p:nvSpPr>
        <p:spPr bwMode="auto">
          <a:xfrm flipH="1">
            <a:off x="5357813" y="5256213"/>
            <a:ext cx="10001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2" name="Line 74"/>
          <p:cNvSpPr>
            <a:spLocks noChangeShapeType="1"/>
          </p:cNvSpPr>
          <p:nvPr/>
        </p:nvSpPr>
        <p:spPr bwMode="auto">
          <a:xfrm>
            <a:off x="5307013" y="5318125"/>
            <a:ext cx="0" cy="1095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3" name="Line 75"/>
          <p:cNvSpPr>
            <a:spLocks noChangeShapeType="1"/>
          </p:cNvSpPr>
          <p:nvPr/>
        </p:nvSpPr>
        <p:spPr bwMode="auto">
          <a:xfrm>
            <a:off x="5294313" y="5086350"/>
            <a:ext cx="0" cy="1095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4" name="Line 76"/>
          <p:cNvSpPr>
            <a:spLocks noChangeShapeType="1"/>
          </p:cNvSpPr>
          <p:nvPr/>
        </p:nvSpPr>
        <p:spPr bwMode="auto">
          <a:xfrm>
            <a:off x="5318125" y="5086350"/>
            <a:ext cx="0" cy="1095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5" name="Line 77"/>
          <p:cNvSpPr>
            <a:spLocks noChangeShapeType="1"/>
          </p:cNvSpPr>
          <p:nvPr/>
        </p:nvSpPr>
        <p:spPr bwMode="auto">
          <a:xfrm flipH="1">
            <a:off x="3667125" y="950913"/>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 name="Rectangle 78"/>
          <p:cNvSpPr>
            <a:spLocks noChangeArrowheads="1"/>
          </p:cNvSpPr>
          <p:nvPr/>
        </p:nvSpPr>
        <p:spPr bwMode="auto">
          <a:xfrm>
            <a:off x="5154613" y="4302125"/>
            <a:ext cx="292100" cy="100013"/>
          </a:xfrm>
          <a:prstGeom prst="rect">
            <a:avLst/>
          </a:prstGeom>
          <a:solidFill>
            <a:srgbClr val="B0D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defTabSz="914400" eaLnBrk="1" hangingPunct="1">
              <a:spcBef>
                <a:spcPct val="0"/>
              </a:spcBef>
              <a:buClrTx/>
              <a:buSzTx/>
              <a:buFontTx/>
              <a:buNone/>
            </a:pPr>
            <a:endParaRPr lang="en-US" altLang="en-US" sz="2400" b="1">
              <a:solidFill>
                <a:schemeClr val="tx1"/>
              </a:solidFill>
              <a:latin typeface="Times New Roman" panose="02020603050405020304" pitchFamily="18" charset="0"/>
            </a:endParaRPr>
          </a:p>
        </p:txBody>
      </p:sp>
      <p:sp>
        <p:nvSpPr>
          <p:cNvPr id="6247" name="Line 79"/>
          <p:cNvSpPr>
            <a:spLocks noChangeShapeType="1"/>
          </p:cNvSpPr>
          <p:nvPr/>
        </p:nvSpPr>
        <p:spPr bwMode="auto">
          <a:xfrm flipH="1">
            <a:off x="5027613" y="4356100"/>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 name="Line 80"/>
          <p:cNvSpPr>
            <a:spLocks noChangeShapeType="1"/>
          </p:cNvSpPr>
          <p:nvPr/>
        </p:nvSpPr>
        <p:spPr bwMode="auto">
          <a:xfrm flipH="1">
            <a:off x="4699000" y="4356100"/>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 name="Line 81"/>
          <p:cNvSpPr>
            <a:spLocks noChangeShapeType="1"/>
          </p:cNvSpPr>
          <p:nvPr/>
        </p:nvSpPr>
        <p:spPr bwMode="auto">
          <a:xfrm flipH="1">
            <a:off x="4484688" y="4356100"/>
            <a:ext cx="1079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 name="Line 82"/>
          <p:cNvSpPr>
            <a:spLocks noChangeShapeType="1"/>
          </p:cNvSpPr>
          <p:nvPr/>
        </p:nvSpPr>
        <p:spPr bwMode="auto">
          <a:xfrm>
            <a:off x="4646613" y="4416425"/>
            <a:ext cx="0" cy="1127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 name="Line 83"/>
          <p:cNvSpPr>
            <a:spLocks noChangeShapeType="1"/>
          </p:cNvSpPr>
          <p:nvPr/>
        </p:nvSpPr>
        <p:spPr bwMode="auto">
          <a:xfrm>
            <a:off x="4646613" y="4187825"/>
            <a:ext cx="0" cy="1111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 name="Line 84"/>
          <p:cNvSpPr>
            <a:spLocks noChangeShapeType="1"/>
          </p:cNvSpPr>
          <p:nvPr/>
        </p:nvSpPr>
        <p:spPr bwMode="auto">
          <a:xfrm flipH="1">
            <a:off x="5235575" y="4356100"/>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 name="Line 85"/>
          <p:cNvSpPr>
            <a:spLocks noChangeShapeType="1"/>
          </p:cNvSpPr>
          <p:nvPr/>
        </p:nvSpPr>
        <p:spPr bwMode="auto">
          <a:xfrm>
            <a:off x="4837113" y="5940425"/>
            <a:ext cx="0" cy="1079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4" name="Line 86"/>
          <p:cNvSpPr>
            <a:spLocks noChangeShapeType="1"/>
          </p:cNvSpPr>
          <p:nvPr/>
        </p:nvSpPr>
        <p:spPr bwMode="auto">
          <a:xfrm>
            <a:off x="4860925" y="5940425"/>
            <a:ext cx="0" cy="1079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5" name="Line 87"/>
          <p:cNvSpPr>
            <a:spLocks noChangeShapeType="1"/>
          </p:cNvSpPr>
          <p:nvPr/>
        </p:nvSpPr>
        <p:spPr bwMode="auto">
          <a:xfrm flipH="1">
            <a:off x="5114925" y="6108700"/>
            <a:ext cx="1079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6" name="Line 88"/>
          <p:cNvSpPr>
            <a:spLocks noChangeShapeType="1"/>
          </p:cNvSpPr>
          <p:nvPr/>
        </p:nvSpPr>
        <p:spPr bwMode="auto">
          <a:xfrm flipH="1">
            <a:off x="5114925" y="6335713"/>
            <a:ext cx="1079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7" name="Line 89"/>
          <p:cNvSpPr>
            <a:spLocks noChangeShapeType="1"/>
          </p:cNvSpPr>
          <p:nvPr/>
        </p:nvSpPr>
        <p:spPr bwMode="auto">
          <a:xfrm flipH="1">
            <a:off x="4883150" y="6340475"/>
            <a:ext cx="1079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8" name="Line 90"/>
          <p:cNvSpPr>
            <a:spLocks noChangeShapeType="1"/>
          </p:cNvSpPr>
          <p:nvPr/>
        </p:nvSpPr>
        <p:spPr bwMode="auto">
          <a:xfrm flipH="1">
            <a:off x="4897438" y="6108700"/>
            <a:ext cx="1111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9" name="Line 91"/>
          <p:cNvSpPr>
            <a:spLocks noChangeShapeType="1"/>
          </p:cNvSpPr>
          <p:nvPr/>
        </p:nvSpPr>
        <p:spPr bwMode="auto">
          <a:xfrm>
            <a:off x="5060950" y="5940425"/>
            <a:ext cx="0" cy="10795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0" name="Line 92"/>
          <p:cNvSpPr>
            <a:spLocks noChangeShapeType="1"/>
          </p:cNvSpPr>
          <p:nvPr/>
        </p:nvSpPr>
        <p:spPr bwMode="auto">
          <a:xfrm>
            <a:off x="5060950" y="6161088"/>
            <a:ext cx="0" cy="1111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1" name="Line 93"/>
          <p:cNvSpPr>
            <a:spLocks noChangeShapeType="1"/>
          </p:cNvSpPr>
          <p:nvPr/>
        </p:nvSpPr>
        <p:spPr bwMode="auto">
          <a:xfrm>
            <a:off x="5060950" y="6399213"/>
            <a:ext cx="0" cy="1111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2" name="Line 94"/>
          <p:cNvSpPr>
            <a:spLocks noChangeShapeType="1"/>
          </p:cNvSpPr>
          <p:nvPr/>
        </p:nvSpPr>
        <p:spPr bwMode="auto">
          <a:xfrm flipH="1">
            <a:off x="4686300" y="6108700"/>
            <a:ext cx="9207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703" name="Text Box 95"/>
          <p:cNvSpPr txBox="1">
            <a:spLocks noChangeArrowheads="1"/>
          </p:cNvSpPr>
          <p:nvPr/>
        </p:nvSpPr>
        <p:spPr bwMode="auto">
          <a:xfrm>
            <a:off x="2935288" y="911225"/>
            <a:ext cx="528637"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Hydroxyl</a:t>
            </a:r>
          </a:p>
        </p:txBody>
      </p:sp>
      <p:sp>
        <p:nvSpPr>
          <p:cNvPr id="68704" name="Text Box 96"/>
          <p:cNvSpPr txBox="1">
            <a:spLocks noChangeArrowheads="1"/>
          </p:cNvSpPr>
          <p:nvPr/>
        </p:nvSpPr>
        <p:spPr bwMode="auto">
          <a:xfrm>
            <a:off x="2930525" y="1787525"/>
            <a:ext cx="5334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Carbonyl</a:t>
            </a:r>
          </a:p>
        </p:txBody>
      </p:sp>
      <p:sp>
        <p:nvSpPr>
          <p:cNvPr id="68705" name="Text Box 97"/>
          <p:cNvSpPr txBox="1">
            <a:spLocks noChangeArrowheads="1"/>
          </p:cNvSpPr>
          <p:nvPr/>
        </p:nvSpPr>
        <p:spPr bwMode="auto">
          <a:xfrm>
            <a:off x="2922588" y="2600325"/>
            <a:ext cx="528637"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Carboxyl</a:t>
            </a:r>
          </a:p>
        </p:txBody>
      </p:sp>
      <p:sp>
        <p:nvSpPr>
          <p:cNvPr id="68706" name="Text Box 98"/>
          <p:cNvSpPr txBox="1">
            <a:spLocks noChangeArrowheads="1"/>
          </p:cNvSpPr>
          <p:nvPr/>
        </p:nvSpPr>
        <p:spPr bwMode="auto">
          <a:xfrm>
            <a:off x="2979738" y="3425825"/>
            <a:ext cx="407987"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Amino</a:t>
            </a:r>
          </a:p>
        </p:txBody>
      </p:sp>
      <p:sp>
        <p:nvSpPr>
          <p:cNvPr id="68707" name="Text Box 99"/>
          <p:cNvSpPr txBox="1">
            <a:spLocks noChangeArrowheads="1"/>
          </p:cNvSpPr>
          <p:nvPr/>
        </p:nvSpPr>
        <p:spPr bwMode="auto">
          <a:xfrm>
            <a:off x="2898775" y="4303713"/>
            <a:ext cx="590550" cy="1222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Sulfhydryl</a:t>
            </a:r>
          </a:p>
        </p:txBody>
      </p:sp>
      <p:sp>
        <p:nvSpPr>
          <p:cNvPr id="68708" name="Text Box 100"/>
          <p:cNvSpPr txBox="1">
            <a:spLocks noChangeArrowheads="1"/>
          </p:cNvSpPr>
          <p:nvPr/>
        </p:nvSpPr>
        <p:spPr bwMode="auto">
          <a:xfrm>
            <a:off x="2889250" y="5178425"/>
            <a:ext cx="6127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Phosphate</a:t>
            </a:r>
          </a:p>
        </p:txBody>
      </p:sp>
      <p:sp>
        <p:nvSpPr>
          <p:cNvPr id="68709" name="Text Box 101"/>
          <p:cNvSpPr txBox="1">
            <a:spLocks noChangeArrowheads="1"/>
          </p:cNvSpPr>
          <p:nvPr/>
        </p:nvSpPr>
        <p:spPr bwMode="auto">
          <a:xfrm>
            <a:off x="2986088" y="6054725"/>
            <a:ext cx="414337"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Methyl</a:t>
            </a:r>
          </a:p>
        </p:txBody>
      </p:sp>
      <p:sp>
        <p:nvSpPr>
          <p:cNvPr id="68714" name="Text Box 106"/>
          <p:cNvSpPr txBox="1">
            <a:spLocks noChangeArrowheads="1"/>
          </p:cNvSpPr>
          <p:nvPr/>
        </p:nvSpPr>
        <p:spPr bwMode="auto">
          <a:xfrm>
            <a:off x="4710113" y="377825"/>
            <a:ext cx="512762"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Example</a:t>
            </a:r>
          </a:p>
        </p:txBody>
      </p:sp>
      <p:sp>
        <p:nvSpPr>
          <p:cNvPr id="68717" name="Text Box 109"/>
          <p:cNvSpPr txBox="1">
            <a:spLocks noChangeArrowheads="1"/>
          </p:cNvSpPr>
          <p:nvPr/>
        </p:nvSpPr>
        <p:spPr bwMode="auto">
          <a:xfrm>
            <a:off x="3800475" y="904875"/>
            <a:ext cx="2444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OH</a:t>
            </a:r>
          </a:p>
        </p:txBody>
      </p:sp>
      <p:sp>
        <p:nvSpPr>
          <p:cNvPr id="68718" name="Text Box 110"/>
          <p:cNvSpPr txBox="1">
            <a:spLocks noChangeArrowheads="1"/>
          </p:cNvSpPr>
          <p:nvPr/>
        </p:nvSpPr>
        <p:spPr bwMode="auto">
          <a:xfrm>
            <a:off x="3770313" y="1711325"/>
            <a:ext cx="1714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p>
        </p:txBody>
      </p:sp>
      <p:sp>
        <p:nvSpPr>
          <p:cNvPr id="68719" name="Text Box 111"/>
          <p:cNvSpPr txBox="1">
            <a:spLocks noChangeArrowheads="1"/>
          </p:cNvSpPr>
          <p:nvPr/>
        </p:nvSpPr>
        <p:spPr bwMode="auto">
          <a:xfrm>
            <a:off x="3776663" y="19145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720" name="Text Box 112"/>
          <p:cNvSpPr txBox="1">
            <a:spLocks noChangeArrowheads="1"/>
          </p:cNvSpPr>
          <p:nvPr/>
        </p:nvSpPr>
        <p:spPr bwMode="auto">
          <a:xfrm>
            <a:off x="3870325" y="2422525"/>
            <a:ext cx="1714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p>
        </p:txBody>
      </p:sp>
      <p:sp>
        <p:nvSpPr>
          <p:cNvPr id="68721" name="Text Box 113"/>
          <p:cNvSpPr txBox="1">
            <a:spLocks noChangeArrowheads="1"/>
          </p:cNvSpPr>
          <p:nvPr/>
        </p:nvSpPr>
        <p:spPr bwMode="auto">
          <a:xfrm>
            <a:off x="3835400" y="2803525"/>
            <a:ext cx="2444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OH</a:t>
            </a:r>
          </a:p>
        </p:txBody>
      </p:sp>
      <p:sp>
        <p:nvSpPr>
          <p:cNvPr id="68722" name="Text Box 114"/>
          <p:cNvSpPr txBox="1">
            <a:spLocks noChangeArrowheads="1"/>
          </p:cNvSpPr>
          <p:nvPr/>
        </p:nvSpPr>
        <p:spPr bwMode="auto">
          <a:xfrm>
            <a:off x="3717925" y="25939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723" name="Text Box 115"/>
          <p:cNvSpPr txBox="1">
            <a:spLocks noChangeArrowheads="1"/>
          </p:cNvSpPr>
          <p:nvPr/>
        </p:nvSpPr>
        <p:spPr bwMode="auto">
          <a:xfrm>
            <a:off x="3952875" y="32670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24" name="Text Box 116"/>
          <p:cNvSpPr txBox="1">
            <a:spLocks noChangeArrowheads="1"/>
          </p:cNvSpPr>
          <p:nvPr/>
        </p:nvSpPr>
        <p:spPr bwMode="auto">
          <a:xfrm>
            <a:off x="3952875" y="36353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25" name="Text Box 117"/>
          <p:cNvSpPr txBox="1">
            <a:spLocks noChangeArrowheads="1"/>
          </p:cNvSpPr>
          <p:nvPr/>
        </p:nvSpPr>
        <p:spPr bwMode="auto">
          <a:xfrm>
            <a:off x="3762375" y="34448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N</a:t>
            </a:r>
          </a:p>
        </p:txBody>
      </p:sp>
      <p:sp>
        <p:nvSpPr>
          <p:cNvPr id="68726" name="Text Box 118"/>
          <p:cNvSpPr txBox="1">
            <a:spLocks noChangeArrowheads="1"/>
          </p:cNvSpPr>
          <p:nvPr/>
        </p:nvSpPr>
        <p:spPr bwMode="auto">
          <a:xfrm>
            <a:off x="3732213" y="4303713"/>
            <a:ext cx="160337" cy="1222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S</a:t>
            </a:r>
          </a:p>
        </p:txBody>
      </p:sp>
      <p:sp>
        <p:nvSpPr>
          <p:cNvPr id="68727" name="Text Box 119"/>
          <p:cNvSpPr txBox="1">
            <a:spLocks noChangeArrowheads="1"/>
          </p:cNvSpPr>
          <p:nvPr/>
        </p:nvSpPr>
        <p:spPr bwMode="auto">
          <a:xfrm>
            <a:off x="3962400" y="4303713"/>
            <a:ext cx="165100" cy="1222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28" name="Text Box 120"/>
          <p:cNvSpPr txBox="1">
            <a:spLocks noChangeArrowheads="1"/>
          </p:cNvSpPr>
          <p:nvPr/>
        </p:nvSpPr>
        <p:spPr bwMode="auto">
          <a:xfrm>
            <a:off x="3613150" y="5187950"/>
            <a:ext cx="1714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p>
        </p:txBody>
      </p:sp>
      <p:sp>
        <p:nvSpPr>
          <p:cNvPr id="68734" name="Text Box 126"/>
          <p:cNvSpPr txBox="1">
            <a:spLocks noChangeArrowheads="1"/>
          </p:cNvSpPr>
          <p:nvPr/>
        </p:nvSpPr>
        <p:spPr bwMode="auto">
          <a:xfrm>
            <a:off x="5735638" y="4384675"/>
            <a:ext cx="493712"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proteins</a:t>
            </a:r>
          </a:p>
        </p:txBody>
      </p:sp>
      <p:sp>
        <p:nvSpPr>
          <p:cNvPr id="68737" name="Text Box 129"/>
          <p:cNvSpPr txBox="1">
            <a:spLocks noChangeArrowheads="1"/>
          </p:cNvSpPr>
          <p:nvPr/>
        </p:nvSpPr>
        <p:spPr bwMode="auto">
          <a:xfrm>
            <a:off x="5722938" y="6229350"/>
            <a:ext cx="493712"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proteins</a:t>
            </a:r>
          </a:p>
        </p:txBody>
      </p:sp>
      <p:sp>
        <p:nvSpPr>
          <p:cNvPr id="68738" name="Text Box 130"/>
          <p:cNvSpPr txBox="1">
            <a:spLocks noChangeArrowheads="1"/>
          </p:cNvSpPr>
          <p:nvPr/>
        </p:nvSpPr>
        <p:spPr bwMode="auto">
          <a:xfrm>
            <a:off x="3956050" y="6100763"/>
            <a:ext cx="165100" cy="1222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39" name="Text Box 131"/>
          <p:cNvSpPr txBox="1">
            <a:spLocks noChangeArrowheads="1"/>
          </p:cNvSpPr>
          <p:nvPr/>
        </p:nvSpPr>
        <p:spPr bwMode="auto">
          <a:xfrm>
            <a:off x="3740150" y="63214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40" name="Text Box 132"/>
          <p:cNvSpPr txBox="1">
            <a:spLocks noChangeArrowheads="1"/>
          </p:cNvSpPr>
          <p:nvPr/>
        </p:nvSpPr>
        <p:spPr bwMode="auto">
          <a:xfrm>
            <a:off x="4445000" y="5584825"/>
            <a:ext cx="10445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Glycerol phosphate</a:t>
            </a:r>
          </a:p>
        </p:txBody>
      </p:sp>
      <p:sp>
        <p:nvSpPr>
          <p:cNvPr id="68741" name="Text Box 133"/>
          <p:cNvSpPr txBox="1">
            <a:spLocks noChangeArrowheads="1"/>
          </p:cNvSpPr>
          <p:nvPr/>
        </p:nvSpPr>
        <p:spPr bwMode="auto">
          <a:xfrm>
            <a:off x="4768850" y="6600825"/>
            <a:ext cx="4603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Alanine</a:t>
            </a:r>
          </a:p>
        </p:txBody>
      </p:sp>
      <p:sp>
        <p:nvSpPr>
          <p:cNvPr id="68742" name="Text Box 134"/>
          <p:cNvSpPr txBox="1">
            <a:spLocks noChangeArrowheads="1"/>
          </p:cNvSpPr>
          <p:nvPr/>
        </p:nvSpPr>
        <p:spPr bwMode="auto">
          <a:xfrm>
            <a:off x="4695825" y="4670425"/>
            <a:ext cx="51752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Cysteine</a:t>
            </a:r>
          </a:p>
        </p:txBody>
      </p:sp>
      <p:sp>
        <p:nvSpPr>
          <p:cNvPr id="68743" name="Text Box 135"/>
          <p:cNvSpPr txBox="1">
            <a:spLocks noChangeArrowheads="1"/>
          </p:cNvSpPr>
          <p:nvPr/>
        </p:nvSpPr>
        <p:spPr bwMode="auto">
          <a:xfrm>
            <a:off x="4752975" y="3802063"/>
            <a:ext cx="460375" cy="1222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Alanine</a:t>
            </a:r>
          </a:p>
        </p:txBody>
      </p:sp>
      <p:sp>
        <p:nvSpPr>
          <p:cNvPr id="68744" name="Text Box 136"/>
          <p:cNvSpPr txBox="1">
            <a:spLocks noChangeArrowheads="1"/>
          </p:cNvSpPr>
          <p:nvPr/>
        </p:nvSpPr>
        <p:spPr bwMode="auto">
          <a:xfrm>
            <a:off x="4686300" y="2951163"/>
            <a:ext cx="631825" cy="1222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Acetic acid</a:t>
            </a:r>
          </a:p>
        </p:txBody>
      </p:sp>
      <p:sp>
        <p:nvSpPr>
          <p:cNvPr id="68745" name="Text Box 137"/>
          <p:cNvSpPr txBox="1">
            <a:spLocks noChangeArrowheads="1"/>
          </p:cNvSpPr>
          <p:nvPr/>
        </p:nvSpPr>
        <p:spPr bwMode="auto">
          <a:xfrm>
            <a:off x="4622800" y="2133600"/>
            <a:ext cx="7556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Acetaldehyde</a:t>
            </a:r>
          </a:p>
        </p:txBody>
      </p:sp>
      <p:sp>
        <p:nvSpPr>
          <p:cNvPr id="68746" name="Text Box 138"/>
          <p:cNvSpPr txBox="1">
            <a:spLocks noChangeArrowheads="1"/>
          </p:cNvSpPr>
          <p:nvPr/>
        </p:nvSpPr>
        <p:spPr bwMode="auto">
          <a:xfrm>
            <a:off x="4778375" y="1279525"/>
            <a:ext cx="465138"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Ethanol</a:t>
            </a:r>
          </a:p>
        </p:txBody>
      </p:sp>
      <p:sp>
        <p:nvSpPr>
          <p:cNvPr id="68757" name="Text Box 149"/>
          <p:cNvSpPr txBox="1">
            <a:spLocks noChangeArrowheads="1"/>
          </p:cNvSpPr>
          <p:nvPr/>
        </p:nvSpPr>
        <p:spPr bwMode="auto">
          <a:xfrm>
            <a:off x="4610100" y="4060825"/>
            <a:ext cx="3968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COOH</a:t>
            </a:r>
          </a:p>
        </p:txBody>
      </p:sp>
      <p:sp>
        <p:nvSpPr>
          <p:cNvPr id="68758" name="Text Box 150"/>
          <p:cNvSpPr txBox="1">
            <a:spLocks noChangeArrowheads="1"/>
          </p:cNvSpPr>
          <p:nvPr/>
        </p:nvSpPr>
        <p:spPr bwMode="auto">
          <a:xfrm>
            <a:off x="5232400" y="6032500"/>
            <a:ext cx="2730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NH</a:t>
            </a:r>
            <a:r>
              <a:rPr lang="en-US" sz="800" b="1" baseline="-25000">
                <a:solidFill>
                  <a:schemeClr val="tx1"/>
                </a:solidFill>
                <a:ea typeface="+mn-ea"/>
              </a:rPr>
              <a:t>2</a:t>
            </a:r>
          </a:p>
        </p:txBody>
      </p:sp>
      <p:sp>
        <p:nvSpPr>
          <p:cNvPr id="68759" name="Text Box 151"/>
          <p:cNvSpPr txBox="1">
            <a:spLocks noChangeArrowheads="1"/>
          </p:cNvSpPr>
          <p:nvPr/>
        </p:nvSpPr>
        <p:spPr bwMode="auto">
          <a:xfrm>
            <a:off x="4949825" y="6762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60" name="Text Box 152"/>
          <p:cNvSpPr txBox="1">
            <a:spLocks noChangeArrowheads="1"/>
          </p:cNvSpPr>
          <p:nvPr/>
        </p:nvSpPr>
        <p:spPr bwMode="auto">
          <a:xfrm>
            <a:off x="4733925" y="6762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61" name="Text Box 153"/>
          <p:cNvSpPr txBox="1">
            <a:spLocks noChangeArrowheads="1"/>
          </p:cNvSpPr>
          <p:nvPr/>
        </p:nvSpPr>
        <p:spPr bwMode="auto">
          <a:xfrm>
            <a:off x="4521200" y="8921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62" name="Text Box 154"/>
          <p:cNvSpPr txBox="1">
            <a:spLocks noChangeArrowheads="1"/>
          </p:cNvSpPr>
          <p:nvPr/>
        </p:nvSpPr>
        <p:spPr bwMode="auto">
          <a:xfrm>
            <a:off x="4946650" y="11303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63" name="Text Box 155"/>
          <p:cNvSpPr txBox="1">
            <a:spLocks noChangeArrowheads="1"/>
          </p:cNvSpPr>
          <p:nvPr/>
        </p:nvSpPr>
        <p:spPr bwMode="auto">
          <a:xfrm>
            <a:off x="4730750" y="11303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64" name="Text Box 156"/>
          <p:cNvSpPr txBox="1">
            <a:spLocks noChangeArrowheads="1"/>
          </p:cNvSpPr>
          <p:nvPr/>
        </p:nvSpPr>
        <p:spPr bwMode="auto">
          <a:xfrm>
            <a:off x="4946650" y="8985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765" name="Text Box 157"/>
          <p:cNvSpPr txBox="1">
            <a:spLocks noChangeArrowheads="1"/>
          </p:cNvSpPr>
          <p:nvPr/>
        </p:nvSpPr>
        <p:spPr bwMode="auto">
          <a:xfrm>
            <a:off x="5184775" y="895350"/>
            <a:ext cx="2444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OH</a:t>
            </a:r>
          </a:p>
        </p:txBody>
      </p:sp>
      <p:sp>
        <p:nvSpPr>
          <p:cNvPr id="68766" name="Text Box 158"/>
          <p:cNvSpPr txBox="1">
            <a:spLocks noChangeArrowheads="1"/>
          </p:cNvSpPr>
          <p:nvPr/>
        </p:nvSpPr>
        <p:spPr bwMode="auto">
          <a:xfrm>
            <a:off x="4730750" y="8985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767" name="Text Box 159"/>
          <p:cNvSpPr txBox="1">
            <a:spLocks noChangeArrowheads="1"/>
          </p:cNvSpPr>
          <p:nvPr/>
        </p:nvSpPr>
        <p:spPr bwMode="auto">
          <a:xfrm>
            <a:off x="5000625" y="1555750"/>
            <a:ext cx="1714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p>
        </p:txBody>
      </p:sp>
      <p:sp>
        <p:nvSpPr>
          <p:cNvPr id="68768" name="Text Box 160"/>
          <p:cNvSpPr txBox="1">
            <a:spLocks noChangeArrowheads="1"/>
          </p:cNvSpPr>
          <p:nvPr/>
        </p:nvSpPr>
        <p:spPr bwMode="auto">
          <a:xfrm>
            <a:off x="4572000" y="17811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69" name="Text Box 161"/>
          <p:cNvSpPr txBox="1">
            <a:spLocks noChangeArrowheads="1"/>
          </p:cNvSpPr>
          <p:nvPr/>
        </p:nvSpPr>
        <p:spPr bwMode="auto">
          <a:xfrm>
            <a:off x="4787900" y="17875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770" name="Text Box 162"/>
          <p:cNvSpPr txBox="1">
            <a:spLocks noChangeArrowheads="1"/>
          </p:cNvSpPr>
          <p:nvPr/>
        </p:nvSpPr>
        <p:spPr bwMode="auto">
          <a:xfrm>
            <a:off x="5006975" y="17811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771" name="Text Box 163"/>
          <p:cNvSpPr txBox="1">
            <a:spLocks noChangeArrowheads="1"/>
          </p:cNvSpPr>
          <p:nvPr/>
        </p:nvSpPr>
        <p:spPr bwMode="auto">
          <a:xfrm>
            <a:off x="4787900" y="200025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72" name="Text Box 164"/>
          <p:cNvSpPr txBox="1">
            <a:spLocks noChangeArrowheads="1"/>
          </p:cNvSpPr>
          <p:nvPr/>
        </p:nvSpPr>
        <p:spPr bwMode="auto">
          <a:xfrm>
            <a:off x="5219700" y="17811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73" name="Text Box 165"/>
          <p:cNvSpPr txBox="1">
            <a:spLocks noChangeArrowheads="1"/>
          </p:cNvSpPr>
          <p:nvPr/>
        </p:nvSpPr>
        <p:spPr bwMode="auto">
          <a:xfrm>
            <a:off x="4756150" y="238125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74" name="Text Box 166"/>
          <p:cNvSpPr txBox="1">
            <a:spLocks noChangeArrowheads="1"/>
          </p:cNvSpPr>
          <p:nvPr/>
        </p:nvSpPr>
        <p:spPr bwMode="auto">
          <a:xfrm>
            <a:off x="4540250" y="26130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75" name="Text Box 167"/>
          <p:cNvSpPr txBox="1">
            <a:spLocks noChangeArrowheads="1"/>
          </p:cNvSpPr>
          <p:nvPr/>
        </p:nvSpPr>
        <p:spPr bwMode="auto">
          <a:xfrm>
            <a:off x="4756150" y="26130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776" name="Text Box 168"/>
          <p:cNvSpPr txBox="1">
            <a:spLocks noChangeArrowheads="1"/>
          </p:cNvSpPr>
          <p:nvPr/>
        </p:nvSpPr>
        <p:spPr bwMode="auto">
          <a:xfrm>
            <a:off x="5140325" y="2438400"/>
            <a:ext cx="1714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p>
        </p:txBody>
      </p:sp>
      <p:sp>
        <p:nvSpPr>
          <p:cNvPr id="68777" name="Text Box 169"/>
          <p:cNvSpPr txBox="1">
            <a:spLocks noChangeArrowheads="1"/>
          </p:cNvSpPr>
          <p:nvPr/>
        </p:nvSpPr>
        <p:spPr bwMode="auto">
          <a:xfrm>
            <a:off x="5137150" y="2797175"/>
            <a:ext cx="2444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OH</a:t>
            </a:r>
          </a:p>
        </p:txBody>
      </p:sp>
      <p:sp>
        <p:nvSpPr>
          <p:cNvPr id="68778" name="Text Box 170"/>
          <p:cNvSpPr txBox="1">
            <a:spLocks noChangeArrowheads="1"/>
          </p:cNvSpPr>
          <p:nvPr/>
        </p:nvSpPr>
        <p:spPr bwMode="auto">
          <a:xfrm>
            <a:off x="4752975" y="282575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79" name="Text Box 171"/>
          <p:cNvSpPr txBox="1">
            <a:spLocks noChangeArrowheads="1"/>
          </p:cNvSpPr>
          <p:nvPr/>
        </p:nvSpPr>
        <p:spPr bwMode="auto">
          <a:xfrm>
            <a:off x="4987925" y="26066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780" name="Text Box 172"/>
          <p:cNvSpPr txBox="1">
            <a:spLocks noChangeArrowheads="1"/>
          </p:cNvSpPr>
          <p:nvPr/>
        </p:nvSpPr>
        <p:spPr bwMode="auto">
          <a:xfrm>
            <a:off x="4689475" y="3209925"/>
            <a:ext cx="1714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p>
        </p:txBody>
      </p:sp>
      <p:sp>
        <p:nvSpPr>
          <p:cNvPr id="68781" name="Text Box 173"/>
          <p:cNvSpPr txBox="1">
            <a:spLocks noChangeArrowheads="1"/>
          </p:cNvSpPr>
          <p:nvPr/>
        </p:nvSpPr>
        <p:spPr bwMode="auto">
          <a:xfrm>
            <a:off x="4908550" y="32099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82" name="Text Box 174"/>
          <p:cNvSpPr txBox="1">
            <a:spLocks noChangeArrowheads="1"/>
          </p:cNvSpPr>
          <p:nvPr/>
        </p:nvSpPr>
        <p:spPr bwMode="auto">
          <a:xfrm>
            <a:off x="5149850" y="34258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N</a:t>
            </a:r>
          </a:p>
        </p:txBody>
      </p:sp>
      <p:sp>
        <p:nvSpPr>
          <p:cNvPr id="68783" name="Text Box 175"/>
          <p:cNvSpPr txBox="1">
            <a:spLocks noChangeArrowheads="1"/>
          </p:cNvSpPr>
          <p:nvPr/>
        </p:nvSpPr>
        <p:spPr bwMode="auto">
          <a:xfrm>
            <a:off x="5295900" y="32607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84" name="Text Box 176"/>
          <p:cNvSpPr txBox="1">
            <a:spLocks noChangeArrowheads="1"/>
          </p:cNvSpPr>
          <p:nvPr/>
        </p:nvSpPr>
        <p:spPr bwMode="auto">
          <a:xfrm>
            <a:off x="5295900" y="36036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85" name="Text Box 177"/>
          <p:cNvSpPr txBox="1">
            <a:spLocks noChangeArrowheads="1"/>
          </p:cNvSpPr>
          <p:nvPr/>
        </p:nvSpPr>
        <p:spPr bwMode="auto">
          <a:xfrm>
            <a:off x="4911725" y="3667125"/>
            <a:ext cx="3111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bIns="0">
            <a:spAutoFit/>
          </a:bodyPr>
          <a:lstStyle/>
          <a:p>
            <a:pPr defTabSz="914400">
              <a:buClrTx/>
              <a:buSzTx/>
              <a:buFontTx/>
              <a:buNone/>
              <a:defRPr/>
            </a:pPr>
            <a:r>
              <a:rPr lang="en-US" sz="800" b="1">
                <a:solidFill>
                  <a:schemeClr val="tx1"/>
                </a:solidFill>
                <a:ea typeface="+mn-ea"/>
              </a:rPr>
              <a:t>CH</a:t>
            </a:r>
            <a:r>
              <a:rPr lang="en-US" sz="800" b="1" baseline="-25000">
                <a:solidFill>
                  <a:schemeClr val="tx1"/>
                </a:solidFill>
                <a:ea typeface="+mn-ea"/>
              </a:rPr>
              <a:t>3</a:t>
            </a:r>
          </a:p>
        </p:txBody>
      </p:sp>
      <p:sp>
        <p:nvSpPr>
          <p:cNvPr id="68786" name="Text Box 178"/>
          <p:cNvSpPr txBox="1">
            <a:spLocks noChangeArrowheads="1"/>
          </p:cNvSpPr>
          <p:nvPr/>
        </p:nvSpPr>
        <p:spPr bwMode="auto">
          <a:xfrm>
            <a:off x="4400550" y="42926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87" name="Text Box 179"/>
          <p:cNvSpPr txBox="1">
            <a:spLocks noChangeArrowheads="1"/>
          </p:cNvSpPr>
          <p:nvPr/>
        </p:nvSpPr>
        <p:spPr bwMode="auto">
          <a:xfrm>
            <a:off x="4629150" y="43053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788" name="Text Box 180"/>
          <p:cNvSpPr txBox="1">
            <a:spLocks noChangeArrowheads="1"/>
          </p:cNvSpPr>
          <p:nvPr/>
        </p:nvSpPr>
        <p:spPr bwMode="auto">
          <a:xfrm>
            <a:off x="5378450" y="42926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89" name="Text Box 181"/>
          <p:cNvSpPr txBox="1">
            <a:spLocks noChangeArrowheads="1"/>
          </p:cNvSpPr>
          <p:nvPr/>
        </p:nvSpPr>
        <p:spPr bwMode="auto">
          <a:xfrm>
            <a:off x="5154613" y="4292600"/>
            <a:ext cx="160337"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S</a:t>
            </a:r>
          </a:p>
        </p:txBody>
      </p:sp>
      <p:sp>
        <p:nvSpPr>
          <p:cNvPr id="68790" name="Text Box 182"/>
          <p:cNvSpPr txBox="1">
            <a:spLocks noChangeArrowheads="1"/>
          </p:cNvSpPr>
          <p:nvPr/>
        </p:nvSpPr>
        <p:spPr bwMode="auto">
          <a:xfrm>
            <a:off x="4835525" y="4284663"/>
            <a:ext cx="273050" cy="1222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CH</a:t>
            </a:r>
            <a:r>
              <a:rPr lang="en-US" sz="800" b="1" baseline="-25000">
                <a:solidFill>
                  <a:schemeClr val="tx1"/>
                </a:solidFill>
                <a:ea typeface="+mn-ea"/>
              </a:rPr>
              <a:t>2</a:t>
            </a:r>
          </a:p>
        </p:txBody>
      </p:sp>
      <p:sp>
        <p:nvSpPr>
          <p:cNvPr id="68791" name="Text Box 183"/>
          <p:cNvSpPr txBox="1">
            <a:spLocks noChangeArrowheads="1"/>
          </p:cNvSpPr>
          <p:nvPr/>
        </p:nvSpPr>
        <p:spPr bwMode="auto">
          <a:xfrm>
            <a:off x="4613275" y="4521200"/>
            <a:ext cx="2730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NH</a:t>
            </a:r>
            <a:r>
              <a:rPr lang="en-US" sz="800" b="1" baseline="-25000">
                <a:solidFill>
                  <a:schemeClr val="tx1"/>
                </a:solidFill>
                <a:ea typeface="+mn-ea"/>
              </a:rPr>
              <a:t>2</a:t>
            </a:r>
          </a:p>
        </p:txBody>
      </p:sp>
      <p:sp>
        <p:nvSpPr>
          <p:cNvPr id="68792" name="Text Box 184"/>
          <p:cNvSpPr txBox="1">
            <a:spLocks noChangeArrowheads="1"/>
          </p:cNvSpPr>
          <p:nvPr/>
        </p:nvSpPr>
        <p:spPr bwMode="auto">
          <a:xfrm>
            <a:off x="4406900" y="4962525"/>
            <a:ext cx="2444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OH</a:t>
            </a:r>
          </a:p>
        </p:txBody>
      </p:sp>
      <p:sp>
        <p:nvSpPr>
          <p:cNvPr id="68793" name="Text Box 185"/>
          <p:cNvSpPr txBox="1">
            <a:spLocks noChangeArrowheads="1"/>
          </p:cNvSpPr>
          <p:nvPr/>
        </p:nvSpPr>
        <p:spPr bwMode="auto">
          <a:xfrm>
            <a:off x="4610100" y="4962525"/>
            <a:ext cx="2444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OH</a:t>
            </a:r>
          </a:p>
        </p:txBody>
      </p:sp>
      <p:sp>
        <p:nvSpPr>
          <p:cNvPr id="68794" name="Text Box 186"/>
          <p:cNvSpPr txBox="1">
            <a:spLocks noChangeArrowheads="1"/>
          </p:cNvSpPr>
          <p:nvPr/>
        </p:nvSpPr>
        <p:spPr bwMode="auto">
          <a:xfrm>
            <a:off x="4845050" y="49625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795" name="Text Box 187"/>
          <p:cNvSpPr txBox="1">
            <a:spLocks noChangeArrowheads="1"/>
          </p:cNvSpPr>
          <p:nvPr/>
        </p:nvSpPr>
        <p:spPr bwMode="auto">
          <a:xfrm>
            <a:off x="3830638" y="5194300"/>
            <a:ext cx="160337"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P</a:t>
            </a:r>
          </a:p>
        </p:txBody>
      </p:sp>
      <p:sp>
        <p:nvSpPr>
          <p:cNvPr id="68796" name="Text Box 188"/>
          <p:cNvSpPr txBox="1">
            <a:spLocks noChangeArrowheads="1"/>
          </p:cNvSpPr>
          <p:nvPr/>
        </p:nvSpPr>
        <p:spPr bwMode="auto">
          <a:xfrm>
            <a:off x="3819525" y="5426075"/>
            <a:ext cx="1714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p>
        </p:txBody>
      </p:sp>
      <p:sp>
        <p:nvSpPr>
          <p:cNvPr id="68797" name="Text Box 189"/>
          <p:cNvSpPr txBox="1">
            <a:spLocks noChangeArrowheads="1"/>
          </p:cNvSpPr>
          <p:nvPr/>
        </p:nvSpPr>
        <p:spPr bwMode="auto">
          <a:xfrm>
            <a:off x="5284788" y="5194300"/>
            <a:ext cx="160337"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P</a:t>
            </a:r>
          </a:p>
        </p:txBody>
      </p:sp>
      <p:sp>
        <p:nvSpPr>
          <p:cNvPr id="68798" name="Text Box 190"/>
          <p:cNvSpPr txBox="1">
            <a:spLocks noChangeArrowheads="1"/>
          </p:cNvSpPr>
          <p:nvPr/>
        </p:nvSpPr>
        <p:spPr bwMode="auto">
          <a:xfrm>
            <a:off x="5475288" y="5186363"/>
            <a:ext cx="206375" cy="1222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r>
              <a:rPr lang="en-US" sz="800" b="1" baseline="30000">
                <a:solidFill>
                  <a:schemeClr val="tx1"/>
                </a:solidFill>
                <a:ea typeface="+mn-ea"/>
              </a:rPr>
              <a:t>–</a:t>
            </a:r>
          </a:p>
        </p:txBody>
      </p:sp>
      <p:sp>
        <p:nvSpPr>
          <p:cNvPr id="68799" name="Text Box 191"/>
          <p:cNvSpPr txBox="1">
            <a:spLocks noChangeArrowheads="1"/>
          </p:cNvSpPr>
          <p:nvPr/>
        </p:nvSpPr>
        <p:spPr bwMode="auto">
          <a:xfrm>
            <a:off x="5264150" y="5422900"/>
            <a:ext cx="2063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r>
              <a:rPr lang="en-US" sz="800" b="1" baseline="30000">
                <a:solidFill>
                  <a:schemeClr val="tx1"/>
                </a:solidFill>
                <a:ea typeface="+mn-ea"/>
              </a:rPr>
              <a:t>–</a:t>
            </a:r>
          </a:p>
        </p:txBody>
      </p:sp>
      <p:sp>
        <p:nvSpPr>
          <p:cNvPr id="68800" name="Text Box 192"/>
          <p:cNvSpPr txBox="1">
            <a:spLocks noChangeArrowheads="1"/>
          </p:cNvSpPr>
          <p:nvPr/>
        </p:nvSpPr>
        <p:spPr bwMode="auto">
          <a:xfrm>
            <a:off x="5267325" y="4978400"/>
            <a:ext cx="1714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p>
        </p:txBody>
      </p:sp>
      <p:sp>
        <p:nvSpPr>
          <p:cNvPr id="68801" name="Text Box 193"/>
          <p:cNvSpPr txBox="1">
            <a:spLocks noChangeArrowheads="1"/>
          </p:cNvSpPr>
          <p:nvPr/>
        </p:nvSpPr>
        <p:spPr bwMode="auto">
          <a:xfrm>
            <a:off x="5076825" y="5194300"/>
            <a:ext cx="1714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p>
        </p:txBody>
      </p:sp>
      <p:sp>
        <p:nvSpPr>
          <p:cNvPr id="68802" name="Text Box 194"/>
          <p:cNvSpPr txBox="1">
            <a:spLocks noChangeArrowheads="1"/>
          </p:cNvSpPr>
          <p:nvPr/>
        </p:nvSpPr>
        <p:spPr bwMode="auto">
          <a:xfrm>
            <a:off x="4841875" y="51816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803" name="Text Box 195"/>
          <p:cNvSpPr txBox="1">
            <a:spLocks noChangeArrowheads="1"/>
          </p:cNvSpPr>
          <p:nvPr/>
        </p:nvSpPr>
        <p:spPr bwMode="auto">
          <a:xfrm>
            <a:off x="4651375" y="51816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804" name="Text Box 196"/>
          <p:cNvSpPr txBox="1">
            <a:spLocks noChangeArrowheads="1"/>
          </p:cNvSpPr>
          <p:nvPr/>
        </p:nvSpPr>
        <p:spPr bwMode="auto">
          <a:xfrm>
            <a:off x="4448175" y="51816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805" name="Text Box 197"/>
          <p:cNvSpPr txBox="1">
            <a:spLocks noChangeArrowheads="1"/>
          </p:cNvSpPr>
          <p:nvPr/>
        </p:nvSpPr>
        <p:spPr bwMode="auto">
          <a:xfrm>
            <a:off x="4251325" y="518795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806" name="Text Box 198"/>
          <p:cNvSpPr txBox="1">
            <a:spLocks noChangeArrowheads="1"/>
          </p:cNvSpPr>
          <p:nvPr/>
        </p:nvSpPr>
        <p:spPr bwMode="auto">
          <a:xfrm>
            <a:off x="4448175" y="54102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807" name="Text Box 199"/>
          <p:cNvSpPr txBox="1">
            <a:spLocks noChangeArrowheads="1"/>
          </p:cNvSpPr>
          <p:nvPr/>
        </p:nvSpPr>
        <p:spPr bwMode="auto">
          <a:xfrm>
            <a:off x="4651375" y="54102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808" name="Text Box 200"/>
          <p:cNvSpPr txBox="1">
            <a:spLocks noChangeArrowheads="1"/>
          </p:cNvSpPr>
          <p:nvPr/>
        </p:nvSpPr>
        <p:spPr bwMode="auto">
          <a:xfrm>
            <a:off x="4841875" y="54102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809" name="Text Box 201"/>
          <p:cNvSpPr txBox="1">
            <a:spLocks noChangeArrowheads="1"/>
          </p:cNvSpPr>
          <p:nvPr/>
        </p:nvSpPr>
        <p:spPr bwMode="auto">
          <a:xfrm>
            <a:off x="4813300" y="5822950"/>
            <a:ext cx="17145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p>
        </p:txBody>
      </p:sp>
      <p:sp>
        <p:nvSpPr>
          <p:cNvPr id="68810" name="Text Box 202"/>
          <p:cNvSpPr txBox="1">
            <a:spLocks noChangeArrowheads="1"/>
          </p:cNvSpPr>
          <p:nvPr/>
        </p:nvSpPr>
        <p:spPr bwMode="auto">
          <a:xfrm>
            <a:off x="5022850" y="582295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811" name="Text Box 203"/>
          <p:cNvSpPr txBox="1">
            <a:spLocks noChangeArrowheads="1"/>
          </p:cNvSpPr>
          <p:nvPr/>
        </p:nvSpPr>
        <p:spPr bwMode="auto">
          <a:xfrm>
            <a:off x="4525963" y="6046788"/>
            <a:ext cx="244475" cy="1222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HO</a:t>
            </a:r>
          </a:p>
        </p:txBody>
      </p:sp>
      <p:sp>
        <p:nvSpPr>
          <p:cNvPr id="68812" name="Text Box 204"/>
          <p:cNvSpPr txBox="1">
            <a:spLocks noChangeArrowheads="1"/>
          </p:cNvSpPr>
          <p:nvPr/>
        </p:nvSpPr>
        <p:spPr bwMode="auto">
          <a:xfrm>
            <a:off x="4813300" y="60610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813" name="Text Box 205"/>
          <p:cNvSpPr txBox="1">
            <a:spLocks noChangeArrowheads="1"/>
          </p:cNvSpPr>
          <p:nvPr/>
        </p:nvSpPr>
        <p:spPr bwMode="auto">
          <a:xfrm>
            <a:off x="5029200" y="605155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814" name="Text Box 206"/>
          <p:cNvSpPr txBox="1">
            <a:spLocks noChangeArrowheads="1"/>
          </p:cNvSpPr>
          <p:nvPr/>
        </p:nvSpPr>
        <p:spPr bwMode="auto">
          <a:xfrm>
            <a:off x="4800600" y="6278563"/>
            <a:ext cx="165100" cy="1222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815" name="Text Box 207"/>
          <p:cNvSpPr txBox="1">
            <a:spLocks noChangeArrowheads="1"/>
          </p:cNvSpPr>
          <p:nvPr/>
        </p:nvSpPr>
        <p:spPr bwMode="auto">
          <a:xfrm>
            <a:off x="5026025" y="626745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816" name="Text Box 208"/>
          <p:cNvSpPr txBox="1">
            <a:spLocks noChangeArrowheads="1"/>
          </p:cNvSpPr>
          <p:nvPr/>
        </p:nvSpPr>
        <p:spPr bwMode="auto">
          <a:xfrm>
            <a:off x="5235575" y="62738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817" name="Text Box 209"/>
          <p:cNvSpPr txBox="1">
            <a:spLocks noChangeArrowheads="1"/>
          </p:cNvSpPr>
          <p:nvPr/>
        </p:nvSpPr>
        <p:spPr bwMode="auto">
          <a:xfrm>
            <a:off x="5029200" y="649287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818" name="Text Box 210"/>
          <p:cNvSpPr txBox="1">
            <a:spLocks noChangeArrowheads="1"/>
          </p:cNvSpPr>
          <p:nvPr/>
        </p:nvSpPr>
        <p:spPr bwMode="auto">
          <a:xfrm>
            <a:off x="3821113" y="4972050"/>
            <a:ext cx="2063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r>
              <a:rPr lang="en-US" sz="800" b="1" baseline="30000">
                <a:solidFill>
                  <a:schemeClr val="tx1"/>
                </a:solidFill>
                <a:ea typeface="+mn-ea"/>
              </a:rPr>
              <a:t>–</a:t>
            </a:r>
          </a:p>
        </p:txBody>
      </p:sp>
      <p:sp>
        <p:nvSpPr>
          <p:cNvPr id="68819" name="Text Box 211"/>
          <p:cNvSpPr txBox="1">
            <a:spLocks noChangeArrowheads="1"/>
          </p:cNvSpPr>
          <p:nvPr/>
        </p:nvSpPr>
        <p:spPr bwMode="auto">
          <a:xfrm>
            <a:off x="4025900" y="5187950"/>
            <a:ext cx="2063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O</a:t>
            </a:r>
            <a:r>
              <a:rPr lang="en-US" sz="800" b="1" baseline="30000">
                <a:solidFill>
                  <a:schemeClr val="tx1"/>
                </a:solidFill>
                <a:ea typeface="+mn-ea"/>
              </a:rPr>
              <a:t>–</a:t>
            </a:r>
          </a:p>
        </p:txBody>
      </p:sp>
      <p:sp>
        <p:nvSpPr>
          <p:cNvPr id="68820" name="Text Box 212"/>
          <p:cNvSpPr txBox="1">
            <a:spLocks noChangeArrowheads="1"/>
          </p:cNvSpPr>
          <p:nvPr/>
        </p:nvSpPr>
        <p:spPr bwMode="auto">
          <a:xfrm>
            <a:off x="3743325" y="58769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8821" name="Text Box 213"/>
          <p:cNvSpPr txBox="1">
            <a:spLocks noChangeArrowheads="1"/>
          </p:cNvSpPr>
          <p:nvPr/>
        </p:nvSpPr>
        <p:spPr bwMode="auto">
          <a:xfrm>
            <a:off x="3740150" y="61055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822" name="Text Box 214"/>
          <p:cNvSpPr txBox="1">
            <a:spLocks noChangeArrowheads="1"/>
          </p:cNvSpPr>
          <p:nvPr/>
        </p:nvSpPr>
        <p:spPr bwMode="auto">
          <a:xfrm>
            <a:off x="4410075" y="3438525"/>
            <a:ext cx="244475"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HO</a:t>
            </a:r>
          </a:p>
        </p:txBody>
      </p:sp>
      <p:sp>
        <p:nvSpPr>
          <p:cNvPr id="68823" name="Text Box 215"/>
          <p:cNvSpPr txBox="1">
            <a:spLocks noChangeArrowheads="1"/>
          </p:cNvSpPr>
          <p:nvPr/>
        </p:nvSpPr>
        <p:spPr bwMode="auto">
          <a:xfrm>
            <a:off x="4689475" y="34385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824" name="Text Box 216"/>
          <p:cNvSpPr txBox="1">
            <a:spLocks noChangeArrowheads="1"/>
          </p:cNvSpPr>
          <p:nvPr/>
        </p:nvSpPr>
        <p:spPr bwMode="auto">
          <a:xfrm>
            <a:off x="4911725" y="3438525"/>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C</a:t>
            </a:r>
          </a:p>
        </p:txBody>
      </p:sp>
      <p:sp>
        <p:nvSpPr>
          <p:cNvPr id="68825" name="Text Box 217"/>
          <p:cNvSpPr txBox="1">
            <a:spLocks noChangeArrowheads="1"/>
          </p:cNvSpPr>
          <p:nvPr/>
        </p:nvSpPr>
        <p:spPr bwMode="auto">
          <a:xfrm>
            <a:off x="4784725" y="1562100"/>
            <a:ext cx="165100" cy="1222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0" tIns="0" bIns="0">
            <a:spAutoFit/>
          </a:bodyPr>
          <a:lstStyle/>
          <a:p>
            <a:pPr algn="r" defTabSz="914400">
              <a:buClrTx/>
              <a:buSzTx/>
              <a:buFontTx/>
              <a:buNone/>
              <a:defRPr/>
            </a:pPr>
            <a:r>
              <a:rPr lang="en-US" sz="800" b="1">
                <a:solidFill>
                  <a:schemeClr val="tx1"/>
                </a:solidFill>
                <a:ea typeface="+mn-ea"/>
              </a:rPr>
              <a:t>H</a:t>
            </a:r>
          </a:p>
        </p:txBody>
      </p:sp>
      <p:sp>
        <p:nvSpPr>
          <p:cNvPr id="6363" name="Text Box 220"/>
          <p:cNvSpPr txBox="1">
            <a:spLocks noChangeArrowheads="1"/>
          </p:cNvSpPr>
          <p:nvPr/>
        </p:nvSpPr>
        <p:spPr bwMode="auto">
          <a:xfrm>
            <a:off x="5781675" y="317500"/>
            <a:ext cx="401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defTabSz="914400" eaLnBrk="1" hangingPunct="1">
              <a:spcBef>
                <a:spcPct val="0"/>
              </a:spcBef>
              <a:buClrTx/>
              <a:buSzTx/>
              <a:buFontTx/>
              <a:buNone/>
            </a:pPr>
            <a:r>
              <a:rPr lang="en-US" altLang="en-US" sz="800" b="1">
                <a:solidFill>
                  <a:schemeClr val="tx1"/>
                </a:solidFill>
              </a:rPr>
              <a:t>Found</a:t>
            </a:r>
          </a:p>
          <a:p>
            <a:pPr algn="ctr" defTabSz="914400" eaLnBrk="1" hangingPunct="1">
              <a:spcBef>
                <a:spcPct val="0"/>
              </a:spcBef>
              <a:buClrTx/>
              <a:buSzTx/>
              <a:buFontTx/>
              <a:buNone/>
            </a:pPr>
            <a:r>
              <a:rPr lang="en-US" altLang="en-US" sz="800" b="1">
                <a:solidFill>
                  <a:schemeClr val="tx1"/>
                </a:solidFill>
              </a:rPr>
              <a:t>In</a:t>
            </a:r>
          </a:p>
        </p:txBody>
      </p:sp>
      <p:sp>
        <p:nvSpPr>
          <p:cNvPr id="6364" name="Text Box 221"/>
          <p:cNvSpPr txBox="1">
            <a:spLocks noChangeArrowheads="1"/>
          </p:cNvSpPr>
          <p:nvPr/>
        </p:nvSpPr>
        <p:spPr bwMode="auto">
          <a:xfrm>
            <a:off x="5730875" y="660400"/>
            <a:ext cx="5461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defTabSz="914400" eaLnBrk="1" hangingPunct="1">
              <a:spcBef>
                <a:spcPct val="0"/>
              </a:spcBef>
              <a:buClrTx/>
              <a:buSzTx/>
              <a:buFontTx/>
              <a:buNone/>
            </a:pPr>
            <a:r>
              <a:rPr lang="en-US" altLang="en-US" sz="800" b="1">
                <a:solidFill>
                  <a:schemeClr val="tx1"/>
                </a:solidFill>
              </a:rPr>
              <a:t>carbo-</a:t>
            </a:r>
          </a:p>
          <a:p>
            <a:pPr algn="ctr" defTabSz="914400" eaLnBrk="1" hangingPunct="1">
              <a:spcBef>
                <a:spcPct val="0"/>
              </a:spcBef>
              <a:buClrTx/>
              <a:buSzTx/>
              <a:buFontTx/>
              <a:buNone/>
            </a:pPr>
            <a:r>
              <a:rPr lang="en-US" altLang="en-US" sz="800" b="1">
                <a:solidFill>
                  <a:schemeClr val="tx1"/>
                </a:solidFill>
              </a:rPr>
              <a:t>hydrates,</a:t>
            </a:r>
          </a:p>
          <a:p>
            <a:pPr algn="ctr" defTabSz="914400" eaLnBrk="1" hangingPunct="1">
              <a:spcBef>
                <a:spcPct val="0"/>
              </a:spcBef>
              <a:buClrTx/>
              <a:buSzTx/>
              <a:buFontTx/>
              <a:buNone/>
            </a:pPr>
            <a:r>
              <a:rPr lang="en-US" altLang="en-US" sz="800" b="1">
                <a:solidFill>
                  <a:schemeClr val="tx1"/>
                </a:solidFill>
              </a:rPr>
              <a:t>proteins,</a:t>
            </a:r>
          </a:p>
          <a:p>
            <a:pPr algn="ctr" defTabSz="914400" eaLnBrk="1" hangingPunct="1">
              <a:spcBef>
                <a:spcPct val="0"/>
              </a:spcBef>
              <a:buClrTx/>
              <a:buSzTx/>
              <a:buFontTx/>
              <a:buNone/>
            </a:pPr>
            <a:r>
              <a:rPr lang="en-US" altLang="en-US" sz="800" b="1">
                <a:solidFill>
                  <a:schemeClr val="tx1"/>
                </a:solidFill>
              </a:rPr>
              <a:t>nucleic</a:t>
            </a:r>
          </a:p>
          <a:p>
            <a:pPr algn="ctr" defTabSz="914400" eaLnBrk="1" hangingPunct="1">
              <a:spcBef>
                <a:spcPct val="0"/>
              </a:spcBef>
              <a:buClrTx/>
              <a:buSzTx/>
              <a:buFontTx/>
              <a:buNone/>
            </a:pPr>
            <a:r>
              <a:rPr lang="en-US" altLang="en-US" sz="800" b="1">
                <a:solidFill>
                  <a:schemeClr val="tx1"/>
                </a:solidFill>
              </a:rPr>
              <a:t>acids,</a:t>
            </a:r>
          </a:p>
          <a:p>
            <a:pPr algn="ctr" defTabSz="914400" eaLnBrk="1" hangingPunct="1">
              <a:spcBef>
                <a:spcPct val="0"/>
              </a:spcBef>
              <a:buClrTx/>
              <a:buSzTx/>
              <a:buFontTx/>
              <a:buNone/>
            </a:pPr>
            <a:r>
              <a:rPr lang="en-US" altLang="en-US" sz="800" b="1">
                <a:solidFill>
                  <a:schemeClr val="tx1"/>
                </a:solidFill>
              </a:rPr>
              <a:t>lipids</a:t>
            </a:r>
          </a:p>
        </p:txBody>
      </p:sp>
      <p:sp>
        <p:nvSpPr>
          <p:cNvPr id="6365" name="Text Box 222"/>
          <p:cNvSpPr txBox="1">
            <a:spLocks noChangeArrowheads="1"/>
          </p:cNvSpPr>
          <p:nvPr/>
        </p:nvSpPr>
        <p:spPr bwMode="auto">
          <a:xfrm>
            <a:off x="5746750" y="1651000"/>
            <a:ext cx="5461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defTabSz="914400" eaLnBrk="1" hangingPunct="1">
              <a:spcBef>
                <a:spcPct val="0"/>
              </a:spcBef>
              <a:buClrTx/>
              <a:buSzTx/>
              <a:buFontTx/>
              <a:buNone/>
            </a:pPr>
            <a:r>
              <a:rPr lang="en-US" altLang="en-US" sz="800" b="1">
                <a:solidFill>
                  <a:schemeClr val="tx1"/>
                </a:solidFill>
              </a:rPr>
              <a:t>carbo-</a:t>
            </a:r>
          </a:p>
          <a:p>
            <a:pPr algn="ctr" defTabSz="914400" eaLnBrk="1" hangingPunct="1">
              <a:spcBef>
                <a:spcPct val="0"/>
              </a:spcBef>
              <a:buClrTx/>
              <a:buSzTx/>
              <a:buFontTx/>
              <a:buNone/>
            </a:pPr>
            <a:r>
              <a:rPr lang="en-US" altLang="en-US" sz="800" b="1">
                <a:solidFill>
                  <a:schemeClr val="tx1"/>
                </a:solidFill>
              </a:rPr>
              <a:t>hydrates,</a:t>
            </a:r>
          </a:p>
          <a:p>
            <a:pPr algn="ctr" defTabSz="914400" eaLnBrk="1" hangingPunct="1">
              <a:spcBef>
                <a:spcPct val="0"/>
              </a:spcBef>
              <a:buClrTx/>
              <a:buSzTx/>
              <a:buFontTx/>
              <a:buNone/>
            </a:pPr>
            <a:r>
              <a:rPr lang="en-US" altLang="en-US" sz="800" b="1">
                <a:solidFill>
                  <a:schemeClr val="tx1"/>
                </a:solidFill>
              </a:rPr>
              <a:t>nucleic</a:t>
            </a:r>
          </a:p>
          <a:p>
            <a:pPr algn="ctr" defTabSz="914400" eaLnBrk="1" hangingPunct="1">
              <a:spcBef>
                <a:spcPct val="0"/>
              </a:spcBef>
              <a:buClrTx/>
              <a:buSzTx/>
              <a:buFontTx/>
              <a:buNone/>
            </a:pPr>
            <a:r>
              <a:rPr lang="en-US" altLang="en-US" sz="800" b="1">
                <a:solidFill>
                  <a:schemeClr val="tx1"/>
                </a:solidFill>
              </a:rPr>
              <a:t>acids</a:t>
            </a:r>
          </a:p>
        </p:txBody>
      </p:sp>
      <p:sp>
        <p:nvSpPr>
          <p:cNvPr id="6366" name="Text Box 223"/>
          <p:cNvSpPr txBox="1">
            <a:spLocks noChangeArrowheads="1"/>
          </p:cNvSpPr>
          <p:nvPr/>
        </p:nvSpPr>
        <p:spPr bwMode="auto">
          <a:xfrm>
            <a:off x="5730875" y="2590800"/>
            <a:ext cx="522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defTabSz="914400" eaLnBrk="1" hangingPunct="1">
              <a:spcBef>
                <a:spcPct val="0"/>
              </a:spcBef>
              <a:buClrTx/>
              <a:buSzTx/>
              <a:buFontTx/>
              <a:buNone/>
            </a:pPr>
            <a:r>
              <a:rPr lang="en-US" altLang="en-US" sz="800" b="1">
                <a:solidFill>
                  <a:schemeClr val="tx1"/>
                </a:solidFill>
              </a:rPr>
              <a:t>proteins,</a:t>
            </a:r>
          </a:p>
          <a:p>
            <a:pPr algn="ctr" defTabSz="914400" eaLnBrk="1" hangingPunct="1">
              <a:spcBef>
                <a:spcPct val="0"/>
              </a:spcBef>
              <a:buClrTx/>
              <a:buSzTx/>
              <a:buFontTx/>
              <a:buNone/>
            </a:pPr>
            <a:r>
              <a:rPr lang="en-US" altLang="en-US" sz="800" b="1">
                <a:solidFill>
                  <a:schemeClr val="tx1"/>
                </a:solidFill>
              </a:rPr>
              <a:t>lipids</a:t>
            </a:r>
          </a:p>
        </p:txBody>
      </p:sp>
      <p:sp>
        <p:nvSpPr>
          <p:cNvPr id="6367" name="Text Box 224"/>
          <p:cNvSpPr txBox="1">
            <a:spLocks noChangeArrowheads="1"/>
          </p:cNvSpPr>
          <p:nvPr/>
        </p:nvSpPr>
        <p:spPr bwMode="auto">
          <a:xfrm>
            <a:off x="5730875" y="3395663"/>
            <a:ext cx="522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defTabSz="914400" eaLnBrk="1" hangingPunct="1">
              <a:spcBef>
                <a:spcPct val="0"/>
              </a:spcBef>
              <a:buClrTx/>
              <a:buSzTx/>
              <a:buFontTx/>
              <a:buNone/>
            </a:pPr>
            <a:r>
              <a:rPr lang="en-US" altLang="en-US" sz="800" b="1">
                <a:solidFill>
                  <a:schemeClr val="tx1"/>
                </a:solidFill>
              </a:rPr>
              <a:t>proteins,</a:t>
            </a:r>
          </a:p>
          <a:p>
            <a:pPr algn="ctr" defTabSz="914400" eaLnBrk="1" hangingPunct="1">
              <a:spcBef>
                <a:spcPct val="0"/>
              </a:spcBef>
              <a:buClrTx/>
              <a:buSzTx/>
              <a:buFontTx/>
              <a:buNone/>
            </a:pPr>
            <a:r>
              <a:rPr lang="en-US" altLang="en-US" sz="800" b="1">
                <a:solidFill>
                  <a:schemeClr val="tx1"/>
                </a:solidFill>
              </a:rPr>
              <a:t>nucleic</a:t>
            </a:r>
          </a:p>
          <a:p>
            <a:pPr algn="ctr" defTabSz="914400" eaLnBrk="1" hangingPunct="1">
              <a:spcBef>
                <a:spcPct val="0"/>
              </a:spcBef>
              <a:buClrTx/>
              <a:buSzTx/>
              <a:buFontTx/>
              <a:buNone/>
            </a:pPr>
            <a:r>
              <a:rPr lang="en-US" altLang="en-US" sz="800" b="1">
                <a:solidFill>
                  <a:schemeClr val="tx1"/>
                </a:solidFill>
              </a:rPr>
              <a:t>acids</a:t>
            </a:r>
          </a:p>
        </p:txBody>
      </p:sp>
      <p:sp>
        <p:nvSpPr>
          <p:cNvPr id="6368" name="Text Box 225"/>
          <p:cNvSpPr txBox="1">
            <a:spLocks noChangeArrowheads="1"/>
          </p:cNvSpPr>
          <p:nvPr/>
        </p:nvSpPr>
        <p:spPr bwMode="auto">
          <a:xfrm>
            <a:off x="5743575" y="5224463"/>
            <a:ext cx="444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defTabSz="914400" eaLnBrk="1" hangingPunct="1">
              <a:spcBef>
                <a:spcPct val="0"/>
              </a:spcBef>
              <a:buClrTx/>
              <a:buSzTx/>
              <a:buFontTx/>
              <a:buNone/>
            </a:pPr>
            <a:r>
              <a:rPr lang="en-US" altLang="en-US" sz="800" b="1">
                <a:solidFill>
                  <a:schemeClr val="tx1"/>
                </a:solidFill>
              </a:rPr>
              <a:t>nucleic</a:t>
            </a:r>
          </a:p>
          <a:p>
            <a:pPr algn="ctr" defTabSz="914400" eaLnBrk="1" hangingPunct="1">
              <a:spcBef>
                <a:spcPct val="0"/>
              </a:spcBef>
              <a:buClrTx/>
              <a:buSzTx/>
              <a:buFontTx/>
              <a:buNone/>
            </a:pPr>
            <a:r>
              <a:rPr lang="en-US" altLang="en-US" sz="800" b="1">
                <a:solidFill>
                  <a:schemeClr val="tx1"/>
                </a:solidFill>
              </a:rPr>
              <a:t>acids</a:t>
            </a:r>
          </a:p>
        </p:txBody>
      </p:sp>
      <p:sp>
        <p:nvSpPr>
          <p:cNvPr id="6369" name="Text Box 226"/>
          <p:cNvSpPr txBox="1">
            <a:spLocks noChangeArrowheads="1"/>
          </p:cNvSpPr>
          <p:nvPr/>
        </p:nvSpPr>
        <p:spPr bwMode="auto">
          <a:xfrm>
            <a:off x="2886075" y="317500"/>
            <a:ext cx="606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defTabSz="914400" eaLnBrk="1" hangingPunct="1">
              <a:spcBef>
                <a:spcPct val="0"/>
              </a:spcBef>
              <a:buClrTx/>
              <a:buSzTx/>
              <a:buFontTx/>
              <a:buNone/>
            </a:pPr>
            <a:r>
              <a:rPr lang="en-US" altLang="en-US" sz="800" b="1">
                <a:solidFill>
                  <a:schemeClr val="tx1"/>
                </a:solidFill>
              </a:rPr>
              <a:t>Functional</a:t>
            </a:r>
          </a:p>
          <a:p>
            <a:pPr algn="ctr" defTabSz="914400" eaLnBrk="1" hangingPunct="1">
              <a:spcBef>
                <a:spcPct val="0"/>
              </a:spcBef>
              <a:buClrTx/>
              <a:buSzTx/>
              <a:buFontTx/>
              <a:buNone/>
            </a:pPr>
            <a:r>
              <a:rPr lang="en-US" altLang="en-US" sz="800" b="1">
                <a:solidFill>
                  <a:schemeClr val="tx1"/>
                </a:solidFill>
              </a:rPr>
              <a:t>Group</a:t>
            </a:r>
          </a:p>
        </p:txBody>
      </p:sp>
      <p:sp>
        <p:nvSpPr>
          <p:cNvPr id="6370" name="Text Box 227"/>
          <p:cNvSpPr txBox="1">
            <a:spLocks noChangeArrowheads="1"/>
          </p:cNvSpPr>
          <p:nvPr/>
        </p:nvSpPr>
        <p:spPr bwMode="auto">
          <a:xfrm>
            <a:off x="3575050" y="307975"/>
            <a:ext cx="573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ts val="800"/>
              </a:spcBef>
              <a:defRPr sz="32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1pPr>
            <a:lvl2pPr eaLnBrk="0" hangingPunct="0">
              <a:spcBef>
                <a:spcPts val="700"/>
              </a:spcBef>
              <a:defRPr sz="28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2pPr>
            <a:lvl3pPr eaLnBrk="0" hangingPunct="0">
              <a:spcBef>
                <a:spcPts val="600"/>
              </a:spcBef>
              <a:defRPr sz="24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3pPr>
            <a:lvl4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4pPr>
            <a:lvl5pPr eaLnBrk="0" hangingPunct="0">
              <a:spcBef>
                <a:spcPts val="500"/>
              </a:spcBef>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Microsoft YaHei" panose="020B0503020204020204" pitchFamily="34" charset="-122"/>
              </a:defRPr>
            </a:lvl9pPr>
          </a:lstStyle>
          <a:p>
            <a:pPr algn="ctr" defTabSz="914400" eaLnBrk="1" hangingPunct="1">
              <a:spcBef>
                <a:spcPct val="0"/>
              </a:spcBef>
              <a:buClrTx/>
              <a:buSzTx/>
              <a:buFontTx/>
              <a:buNone/>
            </a:pPr>
            <a:r>
              <a:rPr lang="en-US" altLang="en-US" sz="800" b="1">
                <a:solidFill>
                  <a:schemeClr val="tx1"/>
                </a:solidFill>
              </a:rPr>
              <a:t>Structural</a:t>
            </a:r>
          </a:p>
          <a:p>
            <a:pPr algn="ctr" defTabSz="914400" eaLnBrk="1" hangingPunct="1">
              <a:spcBef>
                <a:spcPct val="0"/>
              </a:spcBef>
              <a:buClrTx/>
              <a:buSzTx/>
              <a:buFontTx/>
              <a:buNone/>
            </a:pPr>
            <a:r>
              <a:rPr lang="en-US" altLang="en-US" sz="800" b="1">
                <a:solidFill>
                  <a:schemeClr val="tx1"/>
                </a:solidFill>
              </a:rPr>
              <a:t>Formula</a:t>
            </a:r>
          </a:p>
        </p:txBody>
      </p:sp>
      <p:sp>
        <p:nvSpPr>
          <p:cNvPr id="6371" name="TextBox 230"/>
          <p:cNvSpPr txBox="1">
            <a:spLocks noChangeArrowheads="1"/>
          </p:cNvSpPr>
          <p:nvPr/>
        </p:nvSpPr>
        <p:spPr bwMode="auto">
          <a:xfrm>
            <a:off x="495300" y="2112963"/>
            <a:ext cx="2057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a:solidFill>
                  <a:srgbClr val="0070C0"/>
                </a:solidFill>
              </a:rPr>
              <a:t>Know All of These</a:t>
            </a:r>
          </a:p>
        </p:txBody>
      </p:sp>
      <p:sp>
        <p:nvSpPr>
          <p:cNvPr id="229" name="TextBox 228"/>
          <p:cNvSpPr txBox="1"/>
          <p:nvPr/>
        </p:nvSpPr>
        <p:spPr>
          <a:xfrm rot="5400000">
            <a:off x="5473416" y="3295006"/>
            <a:ext cx="6879761" cy="246221"/>
          </a:xfrm>
          <a:prstGeom prst="rect">
            <a:avLst/>
          </a:prstGeom>
          <a:noFill/>
        </p:spPr>
        <p:txBody>
          <a:bodyPr wrap="square" rtlCol="0">
            <a:spAutoFit/>
          </a:bodyPr>
          <a:lstStyle/>
          <a:p>
            <a:pPr algn="ctr"/>
            <a:r>
              <a:rPr lang="en-US" sz="1000" dirty="0" smtClean="0">
                <a:solidFill>
                  <a:schemeClr val="bg2">
                    <a:lumMod val="25000"/>
                  </a:schemeClr>
                </a:solidFill>
              </a:rPr>
              <a:t>Download for free at http://cnx.org/content/col11448/latest/</a:t>
            </a:r>
            <a:endParaRPr lang="en-US" sz="1000" dirty="0">
              <a:solidFill>
                <a:schemeClr val="bg2">
                  <a:lumMod val="25000"/>
                </a:schemeClr>
              </a:solidFill>
            </a:endParaRPr>
          </a:p>
        </p:txBody>
      </p:sp>
    </p:spTree>
    <p:extLst>
      <p:ext uri="{BB962C8B-B14F-4D97-AF65-F5344CB8AC3E}">
        <p14:creationId xmlns:p14="http://schemas.microsoft.com/office/powerpoint/2010/main" val="246009049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77" y="940479"/>
            <a:ext cx="3388546" cy="1853521"/>
          </a:xfrm>
        </p:spPr>
        <p:txBody>
          <a:bodyPr>
            <a:normAutofit fontScale="90000"/>
          </a:bodyPr>
          <a:lstStyle/>
          <a:p>
            <a:pPr algn="ctr"/>
            <a:r>
              <a:rPr lang="en-US" sz="3600" dirty="0" smtClean="0"/>
              <a:t>Functional Groups Can be Added to Hydrocarbon Frameworks</a:t>
            </a:r>
            <a:endParaRPr lang="en-US" sz="3600" dirty="0"/>
          </a:p>
        </p:txBody>
      </p:sp>
      <p:pic>
        <p:nvPicPr>
          <p:cNvPr id="5" name="Picture 4"/>
          <p:cNvPicPr>
            <a:picLocks noChangeAspect="1"/>
          </p:cNvPicPr>
          <p:nvPr/>
        </p:nvPicPr>
        <p:blipFill>
          <a:blip r:embed="rId2" cstate="print"/>
          <a:stretch>
            <a:fillRect/>
          </a:stretch>
        </p:blipFill>
        <p:spPr>
          <a:xfrm>
            <a:off x="3840386" y="365125"/>
            <a:ext cx="4794177" cy="5861013"/>
          </a:xfrm>
          <a:prstGeom prst="rect">
            <a:avLst/>
          </a:prstGeom>
        </p:spPr>
      </p:pic>
      <p:sp>
        <p:nvSpPr>
          <p:cNvPr id="6" name="TextBox 5"/>
          <p:cNvSpPr txBox="1"/>
          <p:nvPr/>
        </p:nvSpPr>
        <p:spPr>
          <a:xfrm>
            <a:off x="2344470" y="6226138"/>
            <a:ext cx="6879761" cy="369332"/>
          </a:xfrm>
          <a:prstGeom prst="rect">
            <a:avLst/>
          </a:prstGeom>
          <a:noFill/>
        </p:spPr>
        <p:txBody>
          <a:bodyPr wrap="square" rtlCol="0">
            <a:spAutoFit/>
          </a:bodyPr>
          <a:lstStyle/>
          <a:p>
            <a:pPr algn="ctr"/>
            <a:r>
              <a:rPr lang="en-US" dirty="0" smtClean="0">
                <a:solidFill>
                  <a:schemeClr val="bg2">
                    <a:lumMod val="25000"/>
                  </a:schemeClr>
                </a:solidFill>
              </a:rPr>
              <a:t>Download for free at http://cnx.org/content/col11448/latest/</a:t>
            </a:r>
            <a:endParaRPr lang="en-US" dirty="0">
              <a:solidFill>
                <a:schemeClr val="bg2">
                  <a:lumMod val="25000"/>
                </a:schemeClr>
              </a:solidFill>
            </a:endParaRPr>
          </a:p>
        </p:txBody>
      </p:sp>
    </p:spTree>
    <p:extLst>
      <p:ext uri="{BB962C8B-B14F-4D97-AF65-F5344CB8AC3E}">
        <p14:creationId xmlns:p14="http://schemas.microsoft.com/office/powerpoint/2010/main" val="3394263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80528" y="1053285"/>
            <a:ext cx="8231412" cy="2254691"/>
          </a:xfrm>
          <a:prstGeom prst="rect">
            <a:avLst/>
          </a:prstGeom>
        </p:spPr>
      </p:pic>
      <p:sp>
        <p:nvSpPr>
          <p:cNvPr id="8" name="Title 1"/>
          <p:cNvSpPr>
            <a:spLocks noGrp="1"/>
          </p:cNvSpPr>
          <p:nvPr>
            <p:ph type="title"/>
          </p:nvPr>
        </p:nvSpPr>
        <p:spPr>
          <a:xfrm>
            <a:off x="628650" y="0"/>
            <a:ext cx="7886700" cy="1325563"/>
          </a:xfrm>
        </p:spPr>
        <p:txBody>
          <a:bodyPr>
            <a:normAutofit/>
          </a:bodyPr>
          <a:lstStyle/>
          <a:p>
            <a:pPr algn="ctr"/>
            <a:r>
              <a:rPr lang="en-US" sz="2800" dirty="0" smtClean="0"/>
              <a:t>Particles in an atom have electric charges and masses.</a:t>
            </a:r>
            <a:endParaRPr lang="en-US" sz="2800" dirty="0"/>
          </a:p>
        </p:txBody>
      </p:sp>
      <p:sp>
        <p:nvSpPr>
          <p:cNvPr id="5" name="Content Placeholder 2"/>
          <p:cNvSpPr>
            <a:spLocks noGrp="1"/>
          </p:cNvSpPr>
          <p:nvPr>
            <p:ph idx="1"/>
          </p:nvPr>
        </p:nvSpPr>
        <p:spPr>
          <a:xfrm>
            <a:off x="628650" y="4114800"/>
            <a:ext cx="8067115" cy="2563906"/>
          </a:xfrm>
        </p:spPr>
        <p:txBody>
          <a:bodyPr>
            <a:normAutofit/>
          </a:bodyPr>
          <a:lstStyle/>
          <a:p>
            <a:pPr marL="0" indent="0">
              <a:buNone/>
            </a:pPr>
            <a:r>
              <a:rPr lang="en-US" sz="2400" dirty="0" smtClean="0"/>
              <a:t>Electrons contribute very little to an atom’s mass. So little, it is customary to ignore their mass.</a:t>
            </a:r>
          </a:p>
          <a:p>
            <a:pPr marL="0" indent="0">
              <a:buNone/>
            </a:pPr>
            <a:endParaRPr lang="en-US" sz="2400" dirty="0"/>
          </a:p>
          <a:p>
            <a:pPr marL="0" indent="0">
              <a:buNone/>
            </a:pPr>
            <a:r>
              <a:rPr lang="en-US" sz="2400" i="1" dirty="0" smtClean="0"/>
              <a:t>Note: An “amu” (atomic mass unit) is sometimes referred to as a “dalton” to honor John Dalton’s work on atomic theory </a:t>
            </a:r>
            <a:r>
              <a:rPr lang="en-US" sz="1600" i="1" dirty="0" smtClean="0"/>
              <a:t>(1800s)</a:t>
            </a:r>
            <a:r>
              <a:rPr lang="en-US" sz="2400" i="1" dirty="0" smtClean="0"/>
              <a:t>.</a:t>
            </a:r>
            <a:endParaRPr lang="en-US" sz="3200" i="1" dirty="0"/>
          </a:p>
        </p:txBody>
      </p:sp>
      <p:cxnSp>
        <p:nvCxnSpPr>
          <p:cNvPr id="7" name="Straight Arrow Connector 6"/>
          <p:cNvCxnSpPr/>
          <p:nvPr/>
        </p:nvCxnSpPr>
        <p:spPr>
          <a:xfrm flipH="1" flipV="1">
            <a:off x="5244353" y="3155577"/>
            <a:ext cx="1434353" cy="9950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9846" y="3372834"/>
            <a:ext cx="6673308" cy="338554"/>
          </a:xfrm>
          <a:prstGeom prst="rect">
            <a:avLst/>
          </a:prstGeom>
          <a:noFill/>
        </p:spPr>
        <p:txBody>
          <a:bodyPr wrap="square" rtlCol="0">
            <a:spAutoFit/>
          </a:bodyPr>
          <a:lstStyle/>
          <a:p>
            <a:r>
              <a:rPr lang="en-US" sz="1600" dirty="0" smtClean="0">
                <a:solidFill>
                  <a:schemeClr val="bg2">
                    <a:lumMod val="25000"/>
                  </a:schemeClr>
                </a:solidFill>
              </a:rPr>
              <a:t>Download for free at http://cnx.org/content/col11448/latest/</a:t>
            </a:r>
            <a:endParaRPr lang="en-US" sz="1600" dirty="0">
              <a:solidFill>
                <a:schemeClr val="bg2">
                  <a:lumMod val="25000"/>
                </a:schemeClr>
              </a:solidFill>
            </a:endParaRPr>
          </a:p>
        </p:txBody>
      </p:sp>
      <p:grpSp>
        <p:nvGrpSpPr>
          <p:cNvPr id="12" name="Group 11"/>
          <p:cNvGrpSpPr/>
          <p:nvPr/>
        </p:nvGrpSpPr>
        <p:grpSpPr>
          <a:xfrm>
            <a:off x="388883" y="1376855"/>
            <a:ext cx="8576441" cy="1996966"/>
            <a:chOff x="388883" y="1376855"/>
            <a:chExt cx="8576441" cy="1996966"/>
          </a:xfrm>
        </p:grpSpPr>
        <p:sp>
          <p:nvSpPr>
            <p:cNvPr id="10" name="Rectangle 9"/>
            <p:cNvSpPr/>
            <p:nvPr/>
          </p:nvSpPr>
          <p:spPr>
            <a:xfrm>
              <a:off x="388883" y="1387366"/>
              <a:ext cx="3426372" cy="1986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99283" y="1376855"/>
              <a:ext cx="1566041" cy="19654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5791200" y="1555531"/>
            <a:ext cx="861848" cy="307777"/>
          </a:xfrm>
          <a:prstGeom prst="rect">
            <a:avLst/>
          </a:prstGeom>
          <a:noFill/>
        </p:spPr>
        <p:txBody>
          <a:bodyPr wrap="square" rtlCol="0">
            <a:spAutoFit/>
          </a:bodyPr>
          <a:lstStyle/>
          <a:p>
            <a:r>
              <a:rPr lang="en-US" sz="1400" dirty="0" smtClean="0"/>
              <a:t>/Dalton</a:t>
            </a:r>
            <a:endParaRPr lang="en-US" sz="1400" dirty="0"/>
          </a:p>
        </p:txBody>
      </p:sp>
    </p:spTree>
    <p:extLst>
      <p:ext uri="{BB962C8B-B14F-4D97-AF65-F5344CB8AC3E}">
        <p14:creationId xmlns:p14="http://schemas.microsoft.com/office/powerpoint/2010/main" val="2999472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99% of an Atom is Empty Space!</a:t>
            </a:r>
            <a:endParaRPr lang="en-US" dirty="0"/>
          </a:p>
        </p:txBody>
      </p:sp>
      <p:pic>
        <p:nvPicPr>
          <p:cNvPr id="4" name="Picture 3"/>
          <p:cNvPicPr>
            <a:picLocks noChangeAspect="1"/>
          </p:cNvPicPr>
          <p:nvPr/>
        </p:nvPicPr>
        <p:blipFill>
          <a:blip r:embed="rId2" cstate="print"/>
          <a:stretch>
            <a:fillRect/>
          </a:stretch>
        </p:blipFill>
        <p:spPr>
          <a:xfrm>
            <a:off x="1081524" y="1767095"/>
            <a:ext cx="6980952" cy="3323809"/>
          </a:xfrm>
          <a:prstGeom prst="rect">
            <a:avLst/>
          </a:prstGeom>
        </p:spPr>
      </p:pic>
    </p:spTree>
    <p:extLst>
      <p:ext uri="{BB962C8B-B14F-4D97-AF65-F5344CB8AC3E}">
        <p14:creationId xmlns:p14="http://schemas.microsoft.com/office/powerpoint/2010/main" val="1148062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Atomic Number</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The </a:t>
            </a:r>
            <a:r>
              <a:rPr lang="en-US" b="1" dirty="0" smtClean="0">
                <a:solidFill>
                  <a:srgbClr val="FF0000"/>
                </a:solidFill>
              </a:rPr>
              <a:t>atomic number </a:t>
            </a:r>
            <a:r>
              <a:rPr lang="en-US" dirty="0" smtClean="0"/>
              <a:t>is the </a:t>
            </a:r>
            <a:r>
              <a:rPr lang="en-US" i="1" dirty="0" smtClean="0"/>
              <a:t>number of protons </a:t>
            </a:r>
            <a:r>
              <a:rPr lang="en-US" dirty="0" smtClean="0"/>
              <a:t>in an atom. </a:t>
            </a:r>
          </a:p>
          <a:p>
            <a:r>
              <a:rPr lang="en-US" dirty="0" smtClean="0"/>
              <a:t>Each element has a characteristic atomic number.</a:t>
            </a:r>
          </a:p>
          <a:p>
            <a:pPr lvl="1"/>
            <a:r>
              <a:rPr lang="en-US" dirty="0" smtClean="0"/>
              <a:t>Carbon atoms have an atomic number of 6.</a:t>
            </a:r>
          </a:p>
          <a:p>
            <a:pPr lvl="1"/>
            <a:r>
              <a:rPr lang="en-US" dirty="0" smtClean="0"/>
              <a:t>Hydrogen atoms have an atomic number of 2.</a:t>
            </a:r>
          </a:p>
          <a:p>
            <a:pPr lvl="1"/>
            <a:endParaRPr lang="en-US" dirty="0"/>
          </a:p>
          <a:p>
            <a:r>
              <a:rPr lang="en-US" dirty="0" smtClean="0"/>
              <a:t>Atomic number cannot change without changing to a different element!</a:t>
            </a:r>
          </a:p>
          <a:p>
            <a:pPr marL="457200" lvl="1" indent="0">
              <a:buNone/>
            </a:pPr>
            <a:endParaRPr lang="en-US" dirty="0" smtClean="0"/>
          </a:p>
        </p:txBody>
      </p:sp>
    </p:spTree>
    <p:extLst>
      <p:ext uri="{BB962C8B-B14F-4D97-AF65-F5344CB8AC3E}">
        <p14:creationId xmlns:p14="http://schemas.microsoft.com/office/powerpoint/2010/main" val="3439483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1128</TotalTime>
  <Words>2943</Words>
  <Application>Microsoft Office PowerPoint</Application>
  <PresentationFormat>On-screen Show (4:3)</PresentationFormat>
  <Paragraphs>558</Paragraphs>
  <Slides>61</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Microsoft YaHei</vt:lpstr>
      <vt:lpstr>ＭＳ Ｐゴシック</vt:lpstr>
      <vt:lpstr>Arial</vt:lpstr>
      <vt:lpstr>Calibri</vt:lpstr>
      <vt:lpstr>Symbol</vt:lpstr>
      <vt:lpstr>Times New Roman</vt:lpstr>
      <vt:lpstr>Wingdings</vt:lpstr>
      <vt:lpstr>Office Theme</vt:lpstr>
      <vt:lpstr>Chapter 2</vt:lpstr>
      <vt:lpstr>PowerPoint Presentation</vt:lpstr>
      <vt:lpstr>Atoms Exist in Different Types</vt:lpstr>
      <vt:lpstr>Matter</vt:lpstr>
      <vt:lpstr>PowerPoint Presentation</vt:lpstr>
      <vt:lpstr>The Structure of an Atom</vt:lpstr>
      <vt:lpstr>Particles in an atom have electric charges and masses.</vt:lpstr>
      <vt:lpstr>99% of an Atom is Empty Space!</vt:lpstr>
      <vt:lpstr>Atomic Number</vt:lpstr>
      <vt:lpstr>Mass Number</vt:lpstr>
      <vt:lpstr>Isotopes</vt:lpstr>
      <vt:lpstr>Three Isotopes of Carbon</vt:lpstr>
      <vt:lpstr>Radiometric Carbon Dating</vt:lpstr>
      <vt:lpstr>Click Here to Learn More About Isotopes  https://cnx.org/contents/GFy_h8cu@10.115:vogY0C26@20/Atoms-Isotopes-Ions-and-Molecu</vt:lpstr>
      <vt:lpstr>The Periodic Table of the Elements</vt:lpstr>
      <vt:lpstr>Models Explain Atom Structure</vt:lpstr>
      <vt:lpstr>PowerPoint Presentation</vt:lpstr>
      <vt:lpstr>Neutral vs. Charged Atoms</vt:lpstr>
      <vt:lpstr>Electron Shells</vt:lpstr>
      <vt:lpstr>Electrons Fill the Innermost Shell First</vt:lpstr>
      <vt:lpstr>PowerPoint Presentation</vt:lpstr>
      <vt:lpstr>Atoms “Like” to Have a Full Valence Shell</vt:lpstr>
      <vt:lpstr>Atoms Can Bond Together to Make Molecules</vt:lpstr>
      <vt:lpstr>Chemical Equations Describe Chemical Reactions</vt:lpstr>
      <vt:lpstr>Chemical Reactions can be Reversible</vt:lpstr>
      <vt:lpstr>Another Chemical Reaction</vt:lpstr>
      <vt:lpstr>Equilibrium</vt:lpstr>
      <vt:lpstr>Electrons Help Atoms Bond Together</vt:lpstr>
      <vt:lpstr>PowerPoint Presentation</vt:lpstr>
      <vt:lpstr>Covalent Bonds Have Shared Pairs of Electrons</vt:lpstr>
      <vt:lpstr>Ionic Bonds Have Transferred Electrons</vt:lpstr>
      <vt:lpstr>Nonpolar vs. Polar Covalent Bonds</vt:lpstr>
      <vt:lpstr>PowerPoint Presentation</vt:lpstr>
      <vt:lpstr>Electronegativity </vt:lpstr>
      <vt:lpstr>Polar Covalent Bonds</vt:lpstr>
      <vt:lpstr>PowerPoint Presentation</vt:lpstr>
      <vt:lpstr>Hydrogen bonds</vt:lpstr>
      <vt:lpstr>Water: A Vital Compound for Life</vt:lpstr>
      <vt:lpstr>Hydrogen Bonding Between Water Molecules Happens Because the Molecules are Polar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Hydrogen Bonding Between Water Molecules</vt:lpstr>
      <vt:lpstr>pH, Buffers, Acids and Bases</vt:lpstr>
      <vt:lpstr>The pH Scale</vt:lpstr>
      <vt:lpstr>PowerPoint Presentation</vt:lpstr>
      <vt:lpstr>Click Here to Learn More About pH  https://cnx.org/contents/GFy_h8cu@10.115:pPjfgsd4@10/Water</vt:lpstr>
      <vt:lpstr>Buffers Maintain pH Homeostasis</vt:lpstr>
      <vt:lpstr>PowerPoint Presentation</vt:lpstr>
      <vt:lpstr>Carbon</vt:lpstr>
      <vt:lpstr>Hydrocarbons</vt:lpstr>
      <vt:lpstr>Hydrocarbons Can form Rings and Chains</vt:lpstr>
      <vt:lpstr>Isomers Use the Same Atoms To Make Different Shapes</vt:lpstr>
      <vt:lpstr>PowerPoint Presentation</vt:lpstr>
      <vt:lpstr>Functional Groups Can be Added to Hydrocarbon Frameworks</vt:lpstr>
    </vt:vector>
  </TitlesOfParts>
  <Company>Indian River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Jennifer Capers</dc:creator>
  <cp:lastModifiedBy>Tom D'Elia</cp:lastModifiedBy>
  <cp:revision>134</cp:revision>
  <dcterms:created xsi:type="dcterms:W3CDTF">2016-05-25T20:39:40Z</dcterms:created>
  <dcterms:modified xsi:type="dcterms:W3CDTF">2017-08-22T19:06:58Z</dcterms:modified>
</cp:coreProperties>
</file>