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9" r:id="rId1"/>
  </p:sldMasterIdLst>
  <p:notesMasterIdLst>
    <p:notesMasterId r:id="rId76"/>
  </p:notesMasterIdLst>
  <p:handoutMasterIdLst>
    <p:handoutMasterId r:id="rId77"/>
  </p:handoutMasterIdLst>
  <p:sldIdLst>
    <p:sldId id="256" r:id="rId2"/>
    <p:sldId id="321" r:id="rId3"/>
    <p:sldId id="322" r:id="rId4"/>
    <p:sldId id="323" r:id="rId5"/>
    <p:sldId id="324" r:id="rId6"/>
    <p:sldId id="325" r:id="rId7"/>
    <p:sldId id="360" r:id="rId8"/>
    <p:sldId id="328" r:id="rId9"/>
    <p:sldId id="329" r:id="rId10"/>
    <p:sldId id="330" r:id="rId11"/>
    <p:sldId id="331" r:id="rId12"/>
    <p:sldId id="327" r:id="rId13"/>
    <p:sldId id="357" r:id="rId14"/>
    <p:sldId id="358" r:id="rId15"/>
    <p:sldId id="361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62" r:id="rId26"/>
    <p:sldId id="363" r:id="rId27"/>
    <p:sldId id="351" r:id="rId28"/>
    <p:sldId id="406" r:id="rId29"/>
    <p:sldId id="364" r:id="rId30"/>
    <p:sldId id="365" r:id="rId31"/>
    <p:sldId id="366" r:id="rId32"/>
    <p:sldId id="367" r:id="rId33"/>
    <p:sldId id="407" r:id="rId34"/>
    <p:sldId id="287" r:id="rId35"/>
    <p:sldId id="288" r:id="rId36"/>
    <p:sldId id="368" r:id="rId37"/>
    <p:sldId id="374" r:id="rId38"/>
    <p:sldId id="376" r:id="rId39"/>
    <p:sldId id="375" r:id="rId40"/>
    <p:sldId id="377" r:id="rId41"/>
    <p:sldId id="378" r:id="rId42"/>
    <p:sldId id="379" r:id="rId43"/>
    <p:sldId id="383" r:id="rId44"/>
    <p:sldId id="318" r:id="rId45"/>
    <p:sldId id="384" r:id="rId46"/>
    <p:sldId id="385" r:id="rId47"/>
    <p:sldId id="387" r:id="rId48"/>
    <p:sldId id="388" r:id="rId49"/>
    <p:sldId id="386" r:id="rId50"/>
    <p:sldId id="297" r:id="rId51"/>
    <p:sldId id="393" r:id="rId52"/>
    <p:sldId id="394" r:id="rId53"/>
    <p:sldId id="395" r:id="rId54"/>
    <p:sldId id="396" r:id="rId55"/>
    <p:sldId id="397" r:id="rId56"/>
    <p:sldId id="307" r:id="rId57"/>
    <p:sldId id="301" r:id="rId58"/>
    <p:sldId id="302" r:id="rId59"/>
    <p:sldId id="308" r:id="rId60"/>
    <p:sldId id="399" r:id="rId61"/>
    <p:sldId id="398" r:id="rId62"/>
    <p:sldId id="400" r:id="rId63"/>
    <p:sldId id="305" r:id="rId64"/>
    <p:sldId id="408" r:id="rId65"/>
    <p:sldId id="402" r:id="rId66"/>
    <p:sldId id="403" r:id="rId67"/>
    <p:sldId id="401" r:id="rId68"/>
    <p:sldId id="304" r:id="rId69"/>
    <p:sldId id="404" r:id="rId70"/>
    <p:sldId id="405" r:id="rId71"/>
    <p:sldId id="310" r:id="rId72"/>
    <p:sldId id="311" r:id="rId73"/>
    <p:sldId id="309" r:id="rId74"/>
    <p:sldId id="31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F62"/>
    <a:srgbClr val="FF068A"/>
    <a:srgbClr val="E5D419"/>
    <a:srgbClr val="6CB255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3" autoAdjust="0"/>
    <p:restoredTop sz="98000" autoAdjust="0"/>
  </p:normalViewPr>
  <p:slideViewPr>
    <p:cSldViewPr snapToGrid="0" snapToObjects="1">
      <p:cViewPr varScale="1">
        <p:scale>
          <a:sx n="112" d="100"/>
          <a:sy n="112" d="100"/>
        </p:scale>
        <p:origin x="14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80174-3AC7-9D4B-9CFA-B82D2B19A78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F1BB-9C7A-BC47-BBDE-D9DBA3D3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F1BB-9C7A-BC47-BBDE-D9DBA3D3BB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7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F1BB-9C7A-BC47-BBDE-D9DBA3D3BB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F1BB-9C7A-BC47-BBDE-D9DBA3D3BB9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F1BB-9C7A-BC47-BBDE-D9DBA3D3BB9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491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123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742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4742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7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48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4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04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0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6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2066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80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5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89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09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94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32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44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09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46576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12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55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00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56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37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60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51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99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07856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94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79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35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0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8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86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6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62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09054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90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96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45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3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46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77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18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16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053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3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93611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658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10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05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37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74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87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33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443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202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26904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74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040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49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13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10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924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53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78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658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1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EAD5615-7F4F-4584-84D5-CC95918C321F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36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89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771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341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August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5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  <p:sldLayoutId id="2147484267" r:id="rId18"/>
    <p:sldLayoutId id="2147484268" r:id="rId19"/>
    <p:sldLayoutId id="2147484269" r:id="rId20"/>
    <p:sldLayoutId id="2147484270" r:id="rId21"/>
    <p:sldLayoutId id="2147484271" r:id="rId22"/>
    <p:sldLayoutId id="2147484272" r:id="rId23"/>
    <p:sldLayoutId id="2147484273" r:id="rId24"/>
    <p:sldLayoutId id="2147484274" r:id="rId25"/>
    <p:sldLayoutId id="2147484275" r:id="rId26"/>
    <p:sldLayoutId id="2147484276" r:id="rId27"/>
    <p:sldLayoutId id="2147484277" r:id="rId28"/>
    <p:sldLayoutId id="2147484278" r:id="rId29"/>
    <p:sldLayoutId id="2147484279" r:id="rId30"/>
    <p:sldLayoutId id="2147484280" r:id="rId31"/>
    <p:sldLayoutId id="2147484281" r:id="rId32"/>
    <p:sldLayoutId id="2147484282" r:id="rId33"/>
    <p:sldLayoutId id="2147484283" r:id="rId34"/>
    <p:sldLayoutId id="2147484284" r:id="rId35"/>
    <p:sldLayoutId id="2147484285" r:id="rId36"/>
    <p:sldLayoutId id="2147484286" r:id="rId37"/>
    <p:sldLayoutId id="2147484287" r:id="rId38"/>
    <p:sldLayoutId id="2147484288" r:id="rId39"/>
    <p:sldLayoutId id="2147484289" r:id="rId40"/>
    <p:sldLayoutId id="2147484290" r:id="rId41"/>
    <p:sldLayoutId id="2147484291" r:id="rId42"/>
    <p:sldLayoutId id="2147484292" r:id="rId43"/>
    <p:sldLayoutId id="2147484293" r:id="rId44"/>
    <p:sldLayoutId id="2147484294" r:id="rId45"/>
    <p:sldLayoutId id="2147484295" r:id="rId46"/>
    <p:sldLayoutId id="2147484296" r:id="rId47"/>
    <p:sldLayoutId id="2147484297" r:id="rId48"/>
    <p:sldLayoutId id="2147484298" r:id="rId49"/>
    <p:sldLayoutId id="2147484299" r:id="rId50"/>
    <p:sldLayoutId id="2147484300" r:id="rId51"/>
    <p:sldLayoutId id="2147484301" r:id="rId52"/>
    <p:sldLayoutId id="2147484302" r:id="rId53"/>
    <p:sldLayoutId id="2147484303" r:id="rId54"/>
    <p:sldLayoutId id="2147484304" r:id="rId55"/>
    <p:sldLayoutId id="2147484305" r:id="rId56"/>
    <p:sldLayoutId id="2147484306" r:id="rId57"/>
    <p:sldLayoutId id="2147484307" r:id="rId58"/>
    <p:sldLayoutId id="2147484308" r:id="rId59"/>
    <p:sldLayoutId id="2147484309" r:id="rId60"/>
    <p:sldLayoutId id="2147484310" r:id="rId61"/>
    <p:sldLayoutId id="2147484311" r:id="rId62"/>
    <p:sldLayoutId id="2147484312" r:id="rId63"/>
    <p:sldLayoutId id="2147484313" r:id="rId64"/>
    <p:sldLayoutId id="2147484314" r:id="rId65"/>
    <p:sldLayoutId id="2147484315" r:id="rId66"/>
    <p:sldLayoutId id="2147484316" r:id="rId67"/>
    <p:sldLayoutId id="2147484317" r:id="rId68"/>
    <p:sldLayoutId id="2147484318" r:id="rId69"/>
    <p:sldLayoutId id="2147484319" r:id="rId70"/>
    <p:sldLayoutId id="2147484320" r:id="rId71"/>
    <p:sldLayoutId id="2147484321" r:id="rId72"/>
    <p:sldLayoutId id="2147484322" r:id="rId73"/>
    <p:sldLayoutId id="2147484323" r:id="rId74"/>
    <p:sldLayoutId id="2147484324" r:id="rId75"/>
    <p:sldLayoutId id="2147484325" r:id="rId76"/>
    <p:sldLayoutId id="2147484326" r:id="rId77"/>
    <p:sldLayoutId id="2147484327" r:id="rId78"/>
    <p:sldLayoutId id="2147484328" r:id="rId79"/>
    <p:sldLayoutId id="2147484329" r:id="rId80"/>
    <p:sldLayoutId id="2147484330" r:id="rId81"/>
    <p:sldLayoutId id="2147483916" r:id="rId82"/>
    <p:sldLayoutId id="2147483920" r:id="rId8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21751" y="3962417"/>
            <a:ext cx="4582722" cy="1912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cap="none" dirty="0" smtClean="0">
                <a:solidFill>
                  <a:srgbClr val="000090"/>
                </a:solidFill>
                <a:latin typeface="Comic Sans MS"/>
                <a:cs typeface="Comic Sans MS"/>
              </a:rPr>
              <a:t>Chapter 4 </a:t>
            </a:r>
          </a:p>
          <a:p>
            <a:pPr algn="ctr"/>
            <a:r>
              <a:rPr lang="en-US" sz="4000" b="1" cap="none" dirty="0" smtClean="0">
                <a:solidFill>
                  <a:srgbClr val="000090"/>
                </a:solidFill>
                <a:latin typeface="Comic Sans MS"/>
                <a:cs typeface="Comic Sans MS"/>
              </a:rPr>
              <a:t>Cell Structure</a:t>
            </a:r>
          </a:p>
          <a:p>
            <a:pPr algn="ctr"/>
            <a:r>
              <a:rPr lang="en-US" sz="2000" cap="none" dirty="0">
                <a:solidFill>
                  <a:srgbClr val="000090"/>
                </a:solidFill>
                <a:latin typeface="Comic Sans MS"/>
                <a:cs typeface="Comic Sans MS"/>
              </a:rPr>
              <a:t>General Biology I (BSC 2010)</a:t>
            </a:r>
          </a:p>
          <a:p>
            <a:pPr algn="ctr"/>
            <a:endParaRPr lang="en-US" sz="4000" b="1" cap="none" dirty="0" smtClean="0">
              <a:solidFill>
                <a:srgbClr val="212F62"/>
              </a:solidFill>
              <a:latin typeface="Comic Sans MS"/>
              <a:cs typeface="Comic Sans MS"/>
            </a:endParaRPr>
          </a:p>
          <a:p>
            <a:pPr algn="ctr"/>
            <a:endParaRPr lang="en-US" sz="1600" cap="none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 descr="IRSC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96" y="212124"/>
            <a:ext cx="2399016" cy="2010511"/>
          </a:xfrm>
          <a:prstGeom prst="rect">
            <a:avLst/>
          </a:prstGeom>
        </p:spPr>
      </p:pic>
      <p:pic>
        <p:nvPicPr>
          <p:cNvPr id="2" name="Picture 1" descr="developing nerve c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7" y="3619071"/>
            <a:ext cx="4159644" cy="2768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8257" y="6525557"/>
            <a:ext cx="659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Developing Nerve Cells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Torsten</a:t>
            </a:r>
            <a:r>
              <a:rPr lang="en-US" sz="1100" dirty="0" smtClean="0">
                <a:latin typeface="Comic Sans MS"/>
                <a:cs typeface="Comic Sans MS"/>
              </a:rPr>
              <a:t> </a:t>
            </a:r>
            <a:r>
              <a:rPr lang="en-US" sz="1100" dirty="0" err="1" smtClean="0">
                <a:latin typeface="Comic Sans MS"/>
                <a:cs typeface="Comic Sans MS"/>
              </a:rPr>
              <a:t>Wittmann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08125" y="16716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70C0"/>
                </a:solidFill>
              </a:rPr>
              <a:t>tdelia@irsc.edu</a:t>
            </a:r>
          </a:p>
          <a:p>
            <a:r>
              <a:rPr lang="en-US" altLang="en-US" b="1">
                <a:solidFill>
                  <a:srgbClr val="0070C0"/>
                </a:solidFill>
              </a:rPr>
              <a:t>http://tdelia-irsc.weebly.com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876300"/>
            <a:ext cx="13731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" y="1372079"/>
            <a:ext cx="1385899" cy="1245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163"/>
            <a:ext cx="1373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76388" y="827088"/>
            <a:ext cx="1960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0070C0"/>
                </a:solidFill>
              </a:rPr>
              <a:t>@tdelia_biology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76388" y="247650"/>
            <a:ext cx="525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 i="1">
                <a:solidFill>
                  <a:srgbClr val="0070C0"/>
                </a:solidFill>
              </a:rPr>
              <a:t>http://www.youtube.com/user/tdeliabiology</a:t>
            </a:r>
          </a:p>
        </p:txBody>
      </p:sp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Microscopes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Not many cells are visible to the naked eye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Most are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&lt;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50 μm in diameter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omic Sans MS"/>
                <a:ea typeface="ＭＳ Ｐゴシック" charset="0"/>
                <a:cs typeface="Comic Sans MS"/>
              </a:rPr>
              <a:t>Resolution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– minimum distance two points can be apart and still be distinguished as two separate points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Human eye resolution = 100 μm</a:t>
            </a:r>
          </a:p>
        </p:txBody>
      </p:sp>
    </p:spTree>
    <p:extLst>
      <p:ext uri="{BB962C8B-B14F-4D97-AF65-F5344CB8AC3E}">
        <p14:creationId xmlns:p14="http://schemas.microsoft.com/office/powerpoint/2010/main" val="424722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 types of Microscopes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6600" y="1019129"/>
            <a:ext cx="5957310" cy="558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Light microscopes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Use magnifying lenses with </a:t>
            </a:r>
            <a:r>
              <a:rPr lang="en-US" sz="28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visible light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Resolve structures that are </a:t>
            </a:r>
            <a:r>
              <a:rPr lang="en-US" sz="28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200 nm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apart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Limit to resolution using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light</a:t>
            </a:r>
          </a:p>
          <a:p>
            <a:pPr marL="457200" lvl="1" indent="0" eaLnBrk="1" hangingPunct="1">
              <a:spcBef>
                <a:spcPts val="700"/>
              </a:spcBef>
            </a:pPr>
            <a:endParaRPr lang="en-US" sz="16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Electron microscopes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Use beam of electrons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Resolve structures that are 0.2 nm apart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5" name="Picture 4" descr="electron microsc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41" y="3721908"/>
            <a:ext cx="1624778" cy="2829025"/>
          </a:xfrm>
          <a:prstGeom prst="rect">
            <a:avLst/>
          </a:prstGeom>
        </p:spPr>
      </p:pic>
      <p:pic>
        <p:nvPicPr>
          <p:cNvPr id="6" name="Picture 5" descr="platform_ch_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53" y="1218619"/>
            <a:ext cx="1659636" cy="2212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84" y="6430059"/>
            <a:ext cx="5034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a. Caption: </a:t>
            </a:r>
            <a:r>
              <a:rPr lang="en-US" sz="1100" u="sng" dirty="0" smtClean="0">
                <a:latin typeface="Comic Sans MS"/>
                <a:cs typeface="Comic Sans MS"/>
              </a:rPr>
              <a:t>Compound Microscope</a:t>
            </a:r>
            <a:r>
              <a:rPr lang="en-US" sz="1100" dirty="0" smtClean="0">
                <a:latin typeface="Comic Sans MS"/>
                <a:cs typeface="Comic Sans MS"/>
              </a:rPr>
              <a:t> (c)Micro-Optics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</a:p>
          <a:p>
            <a:r>
              <a:rPr lang="en-US" sz="1100" dirty="0" smtClean="0">
                <a:latin typeface="Comic Sans MS"/>
                <a:cs typeface="Comic Sans MS"/>
              </a:rPr>
              <a:t>b. Caption</a:t>
            </a:r>
            <a:r>
              <a:rPr lang="en-US" sz="1100" dirty="0">
                <a:latin typeface="Comic Sans MS"/>
                <a:cs typeface="Comic Sans MS"/>
              </a:rPr>
              <a:t>: </a:t>
            </a:r>
            <a:r>
              <a:rPr lang="en-US" sz="1100" u="sng" dirty="0" smtClean="0">
                <a:latin typeface="Comic Sans MS"/>
                <a:cs typeface="Comic Sans MS"/>
              </a:rPr>
              <a:t>Transmission Electron Microscope</a:t>
            </a:r>
            <a:r>
              <a:rPr lang="en-US" sz="1100" dirty="0" smtClean="0">
                <a:latin typeface="Comic Sans MS"/>
                <a:cs typeface="Comic Sans MS"/>
              </a:rPr>
              <a:t> (c)Pleple2000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>
                <a:latin typeface="Comic Sans MS"/>
                <a:cs typeface="Comic Sans MS"/>
              </a:rPr>
              <a:t>Public </a:t>
            </a:r>
            <a:r>
              <a:rPr lang="de-DE" sz="1100" u="sng" dirty="0" smtClean="0">
                <a:latin typeface="Comic Sans MS"/>
                <a:cs typeface="Comic Sans MS"/>
              </a:rPr>
              <a:t>domain</a:t>
            </a:r>
            <a:endParaRPr lang="de-DE" sz="1100" u="sng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153" y="3107294"/>
            <a:ext cx="3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1641" y="6203464"/>
            <a:ext cx="37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4722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94" y="966791"/>
            <a:ext cx="7041468" cy="4394041"/>
          </a:xfrm>
          <a:prstGeom prst="rect">
            <a:avLst/>
          </a:prstGeom>
        </p:spPr>
      </p:pic>
      <p:sp>
        <p:nvSpPr>
          <p:cNvPr id="1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4.6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8999" y="5655468"/>
            <a:ext cx="8539067" cy="101289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/>
                <a:cs typeface="Comic Sans MS"/>
              </a:rPr>
              <a:t>This figure shows relative sizes of microbes on a logarithmic scale (recall that each </a:t>
            </a:r>
            <a:r>
              <a:rPr lang="en-US" dirty="0" smtClean="0">
                <a:latin typeface="Comic Sans MS"/>
                <a:cs typeface="Comic Sans MS"/>
              </a:rPr>
              <a:t>unit of </a:t>
            </a:r>
            <a:r>
              <a:rPr lang="en-US" dirty="0">
                <a:latin typeface="Comic Sans MS"/>
                <a:cs typeface="Comic Sans MS"/>
              </a:rPr>
              <a:t>increase in a logarithmic scale represents a 10-fold increase in the quantity being measured).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974" y="5333983"/>
            <a:ext cx="6753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2003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4036" y="74206"/>
            <a:ext cx="8062912" cy="65953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4.1</a:t>
            </a:r>
            <a:endParaRPr lang="en-US" sz="3200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0_00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9" b="-14709"/>
          <a:stretch>
            <a:fillRect/>
          </a:stretch>
        </p:blipFill>
        <p:spPr>
          <a:xfrm>
            <a:off x="524035" y="348058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2797" y="4466814"/>
            <a:ext cx="8703481" cy="213048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(a) Nasal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sinus cells (viewed with a light microscope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)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b)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Onion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cells (viewed with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a light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microscope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c) </a:t>
            </a:r>
            <a:r>
              <a:rPr lang="en-US" sz="1800" i="1" dirty="0">
                <a:solidFill>
                  <a:schemeClr val="tx1"/>
                </a:solidFill>
                <a:latin typeface="Comic Sans MS"/>
                <a:cs typeface="Comic Sans MS"/>
              </a:rPr>
              <a:t>Vibrio </a:t>
            </a:r>
            <a:r>
              <a:rPr lang="en-US" sz="1800" i="1" dirty="0" err="1">
                <a:solidFill>
                  <a:schemeClr val="tx1"/>
                </a:solidFill>
                <a:latin typeface="Comic Sans MS"/>
                <a:cs typeface="Comic Sans MS"/>
              </a:rPr>
              <a:t>tasmaniensis</a:t>
            </a:r>
            <a:r>
              <a:rPr lang="en-US" sz="1800" i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bacterial cells (seen through a scanning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electron microscope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) </a:t>
            </a:r>
            <a:endParaRPr lang="en-US" sz="18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All of these cells are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from very different organisms, yet all share certain characteristics of basic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cell structure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. </a:t>
            </a:r>
            <a:endParaRPr lang="en-US" sz="180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755" y="3433427"/>
            <a:ext cx="83481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</a:t>
            </a:r>
            <a:r>
              <a:rPr lang="en-US" sz="1100" u="sng" dirty="0" err="1">
                <a:latin typeface="Comic Sans MS"/>
                <a:cs typeface="Comic Sans MS"/>
              </a:rPr>
              <a:t>cnx.org</a:t>
            </a:r>
            <a:r>
              <a:rPr lang="en-US" sz="1100" u="sng" dirty="0">
                <a:latin typeface="Comic Sans MS"/>
                <a:cs typeface="Comic Sans MS"/>
              </a:rPr>
              <a:t>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  <a:p>
            <a:r>
              <a:rPr lang="en-US" sz="1100" dirty="0">
                <a:latin typeface="Comic Sans MS"/>
                <a:cs typeface="Comic Sans MS"/>
              </a:rPr>
              <a:t>C</a:t>
            </a:r>
            <a:r>
              <a:rPr lang="en-US" sz="1100" dirty="0" smtClean="0">
                <a:latin typeface="Comic Sans MS"/>
                <a:cs typeface="Comic Sans MS"/>
              </a:rPr>
              <a:t>redit </a:t>
            </a:r>
            <a:r>
              <a:rPr lang="en-US" sz="1100" dirty="0">
                <a:latin typeface="Comic Sans MS"/>
                <a:cs typeface="Comic Sans MS"/>
              </a:rPr>
              <a:t>a: modification of work by Ed </a:t>
            </a:r>
            <a:r>
              <a:rPr lang="en-US" sz="1100" dirty="0" err="1">
                <a:latin typeface="Comic Sans MS"/>
                <a:cs typeface="Comic Sans MS"/>
              </a:rPr>
              <a:t>Uthman</a:t>
            </a:r>
            <a:r>
              <a:rPr lang="en-US" sz="1100" dirty="0">
                <a:latin typeface="Comic Sans MS"/>
                <a:cs typeface="Comic Sans MS"/>
              </a:rPr>
              <a:t>, MD; credit b: modification of work by Umberto </a:t>
            </a:r>
            <a:r>
              <a:rPr lang="en-US" sz="1100" dirty="0" err="1">
                <a:latin typeface="Comic Sans MS"/>
                <a:cs typeface="Comic Sans MS"/>
              </a:rPr>
              <a:t>Salvagnin</a:t>
            </a:r>
            <a:r>
              <a:rPr lang="en-US" sz="1100" dirty="0">
                <a:latin typeface="Comic Sans MS"/>
                <a:cs typeface="Comic Sans MS"/>
              </a:rPr>
              <a:t>; credit c: modification of work by Anthony </a:t>
            </a:r>
            <a:r>
              <a:rPr lang="en-US" sz="1100" dirty="0" err="1">
                <a:latin typeface="Comic Sans MS"/>
                <a:cs typeface="Comic Sans MS"/>
              </a:rPr>
              <a:t>D'Onofrio</a:t>
            </a:r>
            <a:r>
              <a:rPr lang="en-US" sz="1100" dirty="0">
                <a:latin typeface="Comic Sans MS"/>
                <a:cs typeface="Comic Sans MS"/>
              </a:rPr>
              <a:t>, William H. </a:t>
            </a:r>
            <a:r>
              <a:rPr lang="en-US" sz="1100" dirty="0" err="1">
                <a:latin typeface="Comic Sans MS"/>
                <a:cs typeface="Comic Sans MS"/>
              </a:rPr>
              <a:t>Fowle</a:t>
            </a:r>
            <a:r>
              <a:rPr lang="en-US" sz="1100" dirty="0">
                <a:latin typeface="Comic Sans MS"/>
                <a:cs typeface="Comic Sans MS"/>
              </a:rPr>
              <a:t>, Eric J. Stewart, and Kim Lewis of the Lewis Lab at Northeastern University; scale-bar data from Matt </a:t>
            </a:r>
            <a:r>
              <a:rPr lang="de-DE" sz="1100" dirty="0" smtClean="0">
                <a:latin typeface="Comic Sans MS"/>
                <a:cs typeface="Comic Sans MS"/>
              </a:rPr>
              <a:t>Russell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130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4.3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0374" y="1042922"/>
            <a:ext cx="6274445" cy="27432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18457" y="4747323"/>
            <a:ext cx="8810849" cy="1888604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(a) These </a:t>
            </a:r>
            <a:r>
              <a:rPr lang="en-US" sz="1700" i="1" dirty="0">
                <a:latin typeface="Comic Sans MS"/>
                <a:cs typeface="Comic Sans MS"/>
              </a:rPr>
              <a:t>Salmonella</a:t>
            </a:r>
            <a:r>
              <a:rPr lang="en-US" sz="1700" dirty="0">
                <a:latin typeface="Comic Sans MS"/>
                <a:cs typeface="Comic Sans MS"/>
              </a:rPr>
              <a:t> bacteria appear as tiny purple dots when viewed with a </a:t>
            </a:r>
            <a:r>
              <a:rPr lang="en-US" sz="1700" dirty="0" smtClean="0">
                <a:latin typeface="Comic Sans MS"/>
                <a:cs typeface="Comic Sans MS"/>
              </a:rPr>
              <a:t>light microscope</a:t>
            </a:r>
            <a:r>
              <a:rPr lang="en-US" sz="1700" dirty="0">
                <a:latin typeface="Comic Sans MS"/>
                <a:cs typeface="Comic Sans MS"/>
              </a:rPr>
              <a:t>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(</a:t>
            </a:r>
            <a:r>
              <a:rPr lang="en-US" sz="1700" dirty="0">
                <a:latin typeface="Comic Sans MS"/>
                <a:cs typeface="Comic Sans MS"/>
              </a:rPr>
              <a:t>b) This scanning electron microscope micrograph shows </a:t>
            </a:r>
            <a:r>
              <a:rPr lang="en-US" sz="1700" i="1" dirty="0">
                <a:latin typeface="Comic Sans MS"/>
                <a:cs typeface="Comic Sans MS"/>
              </a:rPr>
              <a:t>Salmonella</a:t>
            </a:r>
            <a:r>
              <a:rPr lang="en-US" sz="1700" dirty="0">
                <a:latin typeface="Comic Sans MS"/>
                <a:cs typeface="Comic Sans MS"/>
              </a:rPr>
              <a:t> bacteria (in red</a:t>
            </a:r>
            <a:r>
              <a:rPr lang="en-US" sz="1700" dirty="0" smtClean="0">
                <a:latin typeface="Comic Sans MS"/>
                <a:cs typeface="Comic Sans MS"/>
              </a:rPr>
              <a:t>) invading </a:t>
            </a:r>
            <a:r>
              <a:rPr lang="en-US" sz="1700" dirty="0">
                <a:latin typeface="Comic Sans MS"/>
                <a:cs typeface="Comic Sans MS"/>
              </a:rPr>
              <a:t>human cells (yellow).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Even </a:t>
            </a:r>
            <a:r>
              <a:rPr lang="en-US" sz="1700" dirty="0">
                <a:latin typeface="Comic Sans MS"/>
                <a:cs typeface="Comic Sans MS"/>
              </a:rPr>
              <a:t>though subfigure (b) shows a different </a:t>
            </a:r>
            <a:r>
              <a:rPr lang="en-US" sz="1700" i="1" dirty="0">
                <a:latin typeface="Comic Sans MS"/>
                <a:cs typeface="Comic Sans MS"/>
              </a:rPr>
              <a:t>Salmonella</a:t>
            </a:r>
            <a:r>
              <a:rPr lang="en-US" sz="1700" dirty="0">
                <a:latin typeface="Comic Sans MS"/>
                <a:cs typeface="Comic Sans MS"/>
              </a:rPr>
              <a:t> </a:t>
            </a:r>
            <a:r>
              <a:rPr lang="en-US" sz="1700" dirty="0" smtClean="0">
                <a:latin typeface="Comic Sans MS"/>
                <a:cs typeface="Comic Sans MS"/>
              </a:rPr>
              <a:t>specimen than </a:t>
            </a:r>
            <a:r>
              <a:rPr lang="en-US" sz="1700" dirty="0">
                <a:latin typeface="Comic Sans MS"/>
                <a:cs typeface="Comic Sans MS"/>
              </a:rPr>
              <a:t>subfigure (a), you can still observe the comparative increase in magnification and detail. </a:t>
            </a:r>
            <a:endParaRPr lang="en-US" sz="1700" dirty="0" smtClean="0">
              <a:latin typeface="Comic Sans MS"/>
              <a:cs typeface="Comic Sans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dirty="0" smtClean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3277" y="3779447"/>
            <a:ext cx="71048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</a:t>
            </a:r>
            <a:r>
              <a:rPr lang="en-US" sz="1100" u="sng" dirty="0" err="1">
                <a:latin typeface="Comic Sans MS"/>
                <a:cs typeface="Comic Sans MS"/>
              </a:rPr>
              <a:t>cnx.org</a:t>
            </a:r>
            <a:r>
              <a:rPr lang="en-US" sz="1100" u="sng" dirty="0">
                <a:latin typeface="Comic Sans MS"/>
                <a:cs typeface="Comic Sans MS"/>
              </a:rPr>
              <a:t>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  <a:p>
            <a:r>
              <a:rPr lang="en-US" sz="1100" dirty="0" smtClean="0">
                <a:latin typeface="Comic Sans MS"/>
                <a:cs typeface="Comic Sans MS"/>
              </a:rPr>
              <a:t>Credit </a:t>
            </a:r>
            <a:r>
              <a:rPr lang="en-US" sz="1100" dirty="0">
                <a:latin typeface="Comic Sans MS"/>
                <a:cs typeface="Comic Sans MS"/>
              </a:rPr>
              <a:t>a: modification of work by CDC/Armed Forces Institute of Pathology, Charles N. Farmer, </a:t>
            </a:r>
            <a:endParaRPr lang="en-US" sz="1100" dirty="0" smtClean="0">
              <a:latin typeface="Comic Sans MS"/>
              <a:cs typeface="Comic Sans MS"/>
            </a:endParaRPr>
          </a:p>
          <a:p>
            <a:r>
              <a:rPr lang="en-US" sz="1100" dirty="0" smtClean="0">
                <a:latin typeface="Comic Sans MS"/>
                <a:cs typeface="Comic Sans MS"/>
              </a:rPr>
              <a:t>Rocky Mountain </a:t>
            </a:r>
            <a:r>
              <a:rPr lang="en-US" sz="1100" dirty="0">
                <a:latin typeface="Comic Sans MS"/>
                <a:cs typeface="Comic Sans MS"/>
              </a:rPr>
              <a:t>Laboratories; credit b: modification of work by NIAID, NIH; scale-bar data </a:t>
            </a:r>
            <a:endParaRPr lang="en-US" sz="1100" dirty="0" smtClean="0">
              <a:latin typeface="Comic Sans MS"/>
              <a:cs typeface="Comic Sans MS"/>
            </a:endParaRPr>
          </a:p>
          <a:p>
            <a:r>
              <a:rPr lang="en-US" sz="1100" dirty="0" smtClean="0">
                <a:latin typeface="Comic Sans MS"/>
                <a:cs typeface="Comic Sans MS"/>
              </a:rPr>
              <a:t>from </a:t>
            </a:r>
            <a:r>
              <a:rPr lang="en-US" sz="1100" dirty="0">
                <a:latin typeface="Comic Sans MS"/>
                <a:cs typeface="Comic Sans MS"/>
              </a:rPr>
              <a:t>Matt </a:t>
            </a:r>
            <a:r>
              <a:rPr lang="de-DE" sz="1100" dirty="0" smtClean="0">
                <a:latin typeface="Comic Sans MS"/>
                <a:cs typeface="Comic Sans MS"/>
              </a:rPr>
              <a:t>Russell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3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17217" y="363038"/>
            <a:ext cx="877438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indent="0" eaLnBrk="1" hangingPunct="1">
              <a:spcBef>
                <a:spcPts val="800"/>
              </a:spcBef>
              <a:buFont typeface="Times New Roman" pitchFamily="18" charset="0"/>
              <a:buNone/>
              <a:defRPr/>
            </a:pPr>
            <a:r>
              <a:rPr lang="en-US" altLang="en-US" sz="3200" b="1" dirty="0" smtClean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Electron microscopes: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2600" b="1" dirty="0" smtClean="0">
                <a:solidFill>
                  <a:srgbClr val="0000FF"/>
                </a:solidFill>
                <a:latin typeface="Comic Sans MS"/>
                <a:ea typeface="ＭＳ Ｐゴシック" pitchFamily="34" charset="-128"/>
                <a:cs typeface="Comic Sans MS"/>
              </a:rPr>
              <a:t>Transmission electron microscopes (TEM) </a:t>
            </a:r>
            <a:r>
              <a:rPr lang="en-US" altLang="en-US" sz="2600" dirty="0" smtClean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transmit electrons through the material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2600" b="1" dirty="0" smtClean="0">
                <a:solidFill>
                  <a:srgbClr val="0000FF"/>
                </a:solidFill>
                <a:latin typeface="Comic Sans MS"/>
                <a:ea typeface="ＭＳ Ｐゴシック" pitchFamily="34" charset="-128"/>
                <a:cs typeface="Comic Sans MS"/>
              </a:rPr>
              <a:t>Scanning electron microscopes (SEM)</a:t>
            </a:r>
            <a:r>
              <a:rPr lang="en-US" altLang="en-US" sz="2600" b="1" dirty="0" smtClean="0">
                <a:solidFill>
                  <a:srgbClr val="0070C0"/>
                </a:solidFill>
                <a:latin typeface="Comic Sans MS"/>
                <a:ea typeface="ＭＳ Ｐゴシック" pitchFamily="34" charset="-128"/>
                <a:cs typeface="Comic Sans MS"/>
              </a:rPr>
              <a:t> </a:t>
            </a:r>
            <a:r>
              <a:rPr lang="en-US" altLang="en-US" sz="2600" dirty="0" smtClean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beam electrons onto the specimen surface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defRPr/>
            </a:pPr>
            <a:endParaRPr lang="en-US" altLang="en-US" sz="2800" dirty="0" smtClean="0">
              <a:solidFill>
                <a:srgbClr val="000000"/>
              </a:solidFill>
              <a:latin typeface="Comic Sans MS"/>
              <a:ea typeface="ＭＳ Ｐゴシック" pitchFamily="34" charset="-128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48" y="3096917"/>
            <a:ext cx="410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Scanning Electron Image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3417" y="3109093"/>
            <a:ext cx="526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omic Sans MS"/>
                <a:cs typeface="Comic Sans MS"/>
              </a:rPr>
              <a:t>Transmission Electron Image 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2" name="Picture 1" descr="TEM mitochondr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49" y="3508038"/>
            <a:ext cx="4391217" cy="2927478"/>
          </a:xfrm>
          <a:prstGeom prst="rect">
            <a:avLst/>
          </a:prstGeom>
        </p:spPr>
      </p:pic>
      <p:pic>
        <p:nvPicPr>
          <p:cNvPr id="4" name="Picture 3" descr="SEM blood cell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>
          <a:xfrm>
            <a:off x="190801" y="3519565"/>
            <a:ext cx="4242530" cy="2908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58" y="6393361"/>
            <a:ext cx="4243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Scanning Electron Micrograph of a Whole Blood Clot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Wolberglab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8149" y="6401125"/>
            <a:ext cx="4347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Mitochondria - TEM</a:t>
            </a:r>
            <a:r>
              <a:rPr lang="en-US" sz="1100" dirty="0" smtClean="0">
                <a:latin typeface="Comic Sans MS"/>
                <a:cs typeface="Comic Sans MS"/>
              </a:rPr>
              <a:t> (c)Louisa Howard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0486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47" y="300123"/>
            <a:ext cx="8459265" cy="114141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Prokaryotic and Eukaryotic Cells</a:t>
            </a:r>
            <a:r>
              <a:rPr lang="en-US" sz="3200" dirty="0">
                <a:latin typeface="Comic Sans MS"/>
                <a:ea typeface="ＭＳ Ｐゴシック" charset="0"/>
                <a:cs typeface="Comic Sans MS"/>
              </a:rPr>
              <a:t/>
            </a:r>
            <a:br>
              <a:rPr lang="en-US" sz="3200" dirty="0">
                <a:latin typeface="Comic Sans MS"/>
                <a:ea typeface="ＭＳ Ｐゴシック" charset="0"/>
                <a:cs typeface="Comic Sans MS"/>
              </a:rPr>
            </a:br>
            <a:r>
              <a:rPr lang="en-US" sz="32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Learning 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9487" y="1744901"/>
            <a:ext cx="8748139" cy="44021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Describe the organization of prokaryotic cells.</a:t>
            </a:r>
          </a:p>
          <a:p>
            <a:pPr>
              <a:buFont typeface="Times New Roman" pitchFamily="18" charset="0"/>
              <a:buNone/>
              <a:defRPr/>
            </a:pPr>
            <a:endParaRPr lang="en-US" sz="12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Distinguish between </a:t>
            </a:r>
            <a:r>
              <a:rPr lang="en-US" sz="2400" b="1" dirty="0" smtClean="0">
                <a:latin typeface="Comic Sans MS"/>
                <a:ea typeface="MS PGothic" pitchFamily="34" charset="-128"/>
                <a:cs typeface="Comic Sans MS"/>
              </a:rPr>
              <a:t>bacterial </a:t>
            </a: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and </a:t>
            </a:r>
            <a:r>
              <a:rPr lang="en-US" sz="2400" b="1" dirty="0" err="1" smtClean="0">
                <a:latin typeface="Comic Sans MS"/>
                <a:ea typeface="MS PGothic" pitchFamily="34" charset="-128"/>
                <a:cs typeface="Comic Sans MS"/>
              </a:rPr>
              <a:t>archaeal</a:t>
            </a:r>
            <a:r>
              <a:rPr lang="en-US" sz="2400" b="1" dirty="0" smtClean="0">
                <a:latin typeface="Comic Sans MS"/>
                <a:ea typeface="MS PGothic" pitchFamily="34" charset="-128"/>
                <a:cs typeface="Comic Sans MS"/>
              </a:rPr>
              <a:t> </a:t>
            </a: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cell types.</a:t>
            </a:r>
          </a:p>
          <a:p>
            <a:pPr>
              <a:buFont typeface="Times New Roman" pitchFamily="18" charset="0"/>
              <a:buNone/>
              <a:defRPr/>
            </a:pPr>
            <a:endParaRPr lang="en-US" sz="12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Compare the organization of </a:t>
            </a:r>
            <a:r>
              <a:rPr lang="en-US" sz="2400" b="1" dirty="0" smtClean="0">
                <a:latin typeface="Comic Sans MS"/>
                <a:ea typeface="MS PGothic" pitchFamily="34" charset="-128"/>
                <a:cs typeface="Comic Sans MS"/>
              </a:rPr>
              <a:t>eukaryotic and prokaryotic </a:t>
            </a: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cells.</a:t>
            </a:r>
          </a:p>
          <a:p>
            <a:pPr>
              <a:buFont typeface="Times New Roman" pitchFamily="18" charset="0"/>
              <a:buNone/>
              <a:defRPr/>
            </a:pPr>
            <a:endParaRPr lang="en-US" sz="12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Discuss the role of the </a:t>
            </a:r>
            <a:r>
              <a:rPr lang="en-US" sz="2400" b="1" dirty="0" smtClean="0">
                <a:latin typeface="Comic Sans MS"/>
                <a:ea typeface="MS PGothic" pitchFamily="34" charset="-128"/>
                <a:cs typeface="Comic Sans MS"/>
              </a:rPr>
              <a:t>nucleus</a:t>
            </a: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 in </a:t>
            </a:r>
            <a:r>
              <a:rPr lang="en-US" sz="2400" b="1" dirty="0" smtClean="0">
                <a:latin typeface="Comic Sans MS"/>
                <a:ea typeface="MS PGothic" pitchFamily="34" charset="-128"/>
                <a:cs typeface="Comic Sans MS"/>
              </a:rPr>
              <a:t>eukaryotic cells</a:t>
            </a: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.</a:t>
            </a:r>
          </a:p>
          <a:p>
            <a:pPr>
              <a:buFont typeface="Times New Roman" pitchFamily="18" charset="0"/>
              <a:buNone/>
              <a:defRPr/>
            </a:pPr>
            <a:endParaRPr lang="en-US" sz="12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Describe the role of </a:t>
            </a:r>
            <a:r>
              <a:rPr lang="en-US" sz="2400" b="1" dirty="0" smtClean="0">
                <a:latin typeface="Comic Sans MS"/>
                <a:ea typeface="MS PGothic" pitchFamily="34" charset="-128"/>
                <a:cs typeface="Comic Sans MS"/>
              </a:rPr>
              <a:t>ribosomes </a:t>
            </a: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in </a:t>
            </a:r>
            <a:r>
              <a:rPr lang="en-US" sz="2400" b="1" dirty="0" smtClean="0">
                <a:latin typeface="Comic Sans MS"/>
                <a:ea typeface="MS PGothic" pitchFamily="34" charset="-128"/>
                <a:cs typeface="Comic Sans MS"/>
              </a:rPr>
              <a:t>protein synthesis.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Comic Sans MS"/>
              <a:ea typeface="MS PGothic" pitchFamily="34" charset="-128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25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140694"/>
            <a:ext cx="8721725" cy="19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ALL CELLS </a:t>
            </a:r>
          </a:p>
          <a:p>
            <a:pPr algn="ctr" eaLnBrk="1" hangingPunct="1">
              <a:buClrTx/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(Prokaryotes &amp; Eukaryotes)</a:t>
            </a:r>
          </a:p>
          <a:p>
            <a:pPr algn="ctr" eaLnBrk="1" hangingPunct="1">
              <a:buClrTx/>
              <a:buFontTx/>
              <a:buNone/>
            </a:pPr>
            <a:endParaRPr lang="en-US" sz="2000" b="1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4000" b="1" u="sng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Basic </a:t>
            </a:r>
            <a:r>
              <a:rPr lang="en-US" sz="4000" b="1" u="sng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Structural </a:t>
            </a:r>
            <a:r>
              <a:rPr lang="en-US" sz="4000" b="1" u="sng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Similarities</a:t>
            </a:r>
            <a:endParaRPr lang="en-US" sz="4000" b="1" u="sng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2078493"/>
            <a:ext cx="845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2763" indent="-512763"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Nucleoid or </a:t>
            </a:r>
            <a:r>
              <a:rPr lang="en-US" sz="30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Nucleus</a:t>
            </a:r>
            <a:endParaRPr lang="en-US" sz="30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Cytoplasm</a:t>
            </a:r>
          </a:p>
          <a:p>
            <a:pPr eaLnBrk="1" hangingPunct="1">
              <a:spcBef>
                <a:spcPts val="800"/>
              </a:spcBef>
              <a:buFont typeface="Arial" charset="0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Ribosomes</a:t>
            </a:r>
          </a:p>
          <a:p>
            <a:pPr eaLnBrk="1" hangingPunct="1">
              <a:spcBef>
                <a:spcPts val="800"/>
              </a:spcBef>
              <a:buFont typeface="Arial" charset="0"/>
              <a:buAutoNum type="arabicPeriod"/>
            </a:pPr>
            <a:r>
              <a:rPr lang="en-US" sz="30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Plasma (Cell) </a:t>
            </a: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</a:t>
            </a:r>
            <a:r>
              <a:rPr lang="en-US" sz="30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embrane</a:t>
            </a:r>
            <a:endParaRPr lang="en-US" sz="30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1026" name="Picture 2" descr="Image result for basic cell stru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09" y="4368569"/>
            <a:ext cx="5250535" cy="219456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0" name="Group 19"/>
          <p:cNvGrpSpPr/>
          <p:nvPr/>
        </p:nvGrpSpPr>
        <p:grpSpPr>
          <a:xfrm>
            <a:off x="3646716" y="4844144"/>
            <a:ext cx="2590793" cy="738270"/>
            <a:chOff x="3646716" y="4844144"/>
            <a:chExt cx="2590793" cy="738270"/>
          </a:xfrm>
        </p:grpSpPr>
        <p:sp>
          <p:nvSpPr>
            <p:cNvPr id="4" name="TextBox 3"/>
            <p:cNvSpPr txBox="1"/>
            <p:nvPr/>
          </p:nvSpPr>
          <p:spPr>
            <a:xfrm>
              <a:off x="4615538" y="4844144"/>
              <a:ext cx="1621971" cy="26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" dirty="0"/>
                <a:t>C</a:t>
              </a:r>
              <a:r>
                <a:rPr lang="en-US" sz="1150" dirty="0" smtClean="0"/>
                <a:t>ytoplasm</a:t>
              </a:r>
              <a:endParaRPr lang="en-US" sz="115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3646716" y="5061856"/>
              <a:ext cx="1132113" cy="2078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778829" y="5061856"/>
              <a:ext cx="261257" cy="520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887476" y="6525557"/>
            <a:ext cx="659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Cell Types</a:t>
            </a:r>
            <a:r>
              <a:rPr lang="en-US" sz="1100" dirty="0" smtClean="0">
                <a:latin typeface="Comic Sans MS"/>
                <a:cs typeface="Comic Sans MS"/>
              </a:rPr>
              <a:t> (c)Science Primer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25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274638"/>
            <a:ext cx="8721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CELLS</a:t>
            </a:r>
            <a:endParaRPr lang="en-US" sz="4000" b="1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63" y="1417638"/>
            <a:ext cx="80772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 b="1" u="sng" dirty="0">
                <a:solidFill>
                  <a:srgbClr val="0000FF"/>
                </a:solidFill>
                <a:latin typeface="Comic Sans MS"/>
                <a:cs typeface="Comic Sans MS"/>
              </a:rPr>
              <a:t>Two types of </a:t>
            </a:r>
            <a:r>
              <a:rPr lang="en-US" sz="32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cells</a:t>
            </a:r>
            <a:endParaRPr lang="en-US" sz="3200" b="1" u="sng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Prokaryotes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lack nucleus or other membrane-enclosed compartments and lack distinct organelles.</a:t>
            </a:r>
          </a:p>
          <a:p>
            <a:pPr marL="1314450" lvl="2" indent="-457200">
              <a:lnSpc>
                <a:spcPct val="90000"/>
              </a:lnSpc>
              <a:spcBef>
                <a:spcPct val="600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Bacteria, Archaea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Eukaryotes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have a membrane-enclosed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nucleus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 and other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membrane-enclosed compartments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 or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organelles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 as well. </a:t>
            </a:r>
          </a:p>
          <a:p>
            <a:pPr marL="1314450" lvl="2" indent="-457200">
              <a:lnSpc>
                <a:spcPct val="90000"/>
              </a:lnSpc>
              <a:spcBef>
                <a:spcPct val="600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Animals, Plants, Fungi, Protists</a:t>
            </a:r>
          </a:p>
        </p:txBody>
      </p:sp>
    </p:spTree>
    <p:extLst>
      <p:ext uri="{BB962C8B-B14F-4D97-AF65-F5344CB8AC3E}">
        <p14:creationId xmlns:p14="http://schemas.microsoft.com/office/powerpoint/2010/main" val="301256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49263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5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Prokaryotic Cells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90400" y="34290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Know the Structures and Their Functions </a:t>
            </a:r>
          </a:p>
        </p:txBody>
      </p:sp>
    </p:spTree>
    <p:extLst>
      <p:ext uri="{BB962C8B-B14F-4D97-AF65-F5344CB8AC3E}">
        <p14:creationId xmlns:p14="http://schemas.microsoft.com/office/powerpoint/2010/main" val="30125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7086"/>
            <a:ext cx="8228013" cy="64099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Cell Theory 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Learning Objectives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08216"/>
            <a:ext cx="8461615" cy="50602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Tx/>
              <a:buFont typeface="Arial"/>
              <a:buChar char="•"/>
              <a:defRPr/>
            </a:pPr>
            <a:r>
              <a:rPr lang="en-US" sz="2800" dirty="0" smtClean="0">
                <a:latin typeface="Comic Sans MS"/>
                <a:ea typeface="MS PGothic" pitchFamily="34" charset="-128"/>
                <a:cs typeface="Comic Sans MS"/>
              </a:rPr>
              <a:t>Discuss the cell theory. </a:t>
            </a:r>
          </a:p>
          <a:p>
            <a:pPr>
              <a:buFont typeface="Times New Roman" pitchFamily="18" charset="0"/>
              <a:buNone/>
              <a:defRPr/>
            </a:pPr>
            <a:endParaRPr lang="en-US" sz="28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457200" indent="-457200">
              <a:buClrTx/>
              <a:buFont typeface="Arial"/>
              <a:buChar char="•"/>
              <a:defRPr/>
            </a:pPr>
            <a:r>
              <a:rPr lang="en-US" sz="2800" dirty="0" smtClean="0">
                <a:latin typeface="Comic Sans MS"/>
                <a:ea typeface="MS PGothic" pitchFamily="34" charset="-128"/>
                <a:cs typeface="Comic Sans MS"/>
              </a:rPr>
              <a:t>Describe the factors that limit cell size.</a:t>
            </a:r>
          </a:p>
          <a:p>
            <a:pPr>
              <a:buFont typeface="Times New Roman" pitchFamily="18" charset="0"/>
              <a:buNone/>
              <a:defRPr/>
            </a:pPr>
            <a:endParaRPr lang="en-US" sz="28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457200" indent="-457200">
              <a:buClrTx/>
              <a:buFont typeface="Arial"/>
              <a:buChar char="•"/>
              <a:defRPr/>
            </a:pPr>
            <a:r>
              <a:rPr lang="en-US" sz="2800" dirty="0" smtClean="0">
                <a:latin typeface="Comic Sans MS"/>
                <a:ea typeface="MS PGothic" pitchFamily="34" charset="-128"/>
                <a:cs typeface="Comic Sans MS"/>
              </a:rPr>
              <a:t>Compare/contrast </a:t>
            </a:r>
            <a:r>
              <a:rPr lang="en-US" sz="2800" b="1" dirty="0" smtClean="0">
                <a:latin typeface="Comic Sans MS"/>
                <a:ea typeface="MS PGothic" pitchFamily="34" charset="-128"/>
                <a:cs typeface="Comic Sans MS"/>
              </a:rPr>
              <a:t>light microscopy </a:t>
            </a:r>
            <a:r>
              <a:rPr lang="en-US" sz="2800" dirty="0" smtClean="0">
                <a:latin typeface="Comic Sans MS"/>
                <a:ea typeface="MS PGothic" pitchFamily="34" charset="-128"/>
                <a:cs typeface="Comic Sans MS"/>
              </a:rPr>
              <a:t>and </a:t>
            </a:r>
            <a:r>
              <a:rPr lang="en-US" sz="2800" b="1" dirty="0" smtClean="0">
                <a:latin typeface="Comic Sans MS"/>
                <a:ea typeface="MS PGothic" pitchFamily="34" charset="-128"/>
                <a:cs typeface="Comic Sans MS"/>
              </a:rPr>
              <a:t>electron microscopy</a:t>
            </a:r>
          </a:p>
          <a:p>
            <a:pPr>
              <a:buFont typeface="Times New Roman" pitchFamily="18" charset="0"/>
              <a:buNone/>
              <a:defRPr/>
            </a:pPr>
            <a:endParaRPr lang="en-US" sz="28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457200" indent="-457200">
              <a:buClrTx/>
              <a:buFont typeface="Arial"/>
              <a:buChar char="•"/>
              <a:defRPr/>
            </a:pPr>
            <a:r>
              <a:rPr lang="en-US" sz="2800" dirty="0" smtClean="0">
                <a:latin typeface="Comic Sans MS"/>
                <a:ea typeface="MS PGothic" pitchFamily="34" charset="-128"/>
                <a:cs typeface="Comic Sans MS"/>
              </a:rPr>
              <a:t>Categorize structural and functional similarities in cells.</a:t>
            </a:r>
          </a:p>
          <a:p>
            <a:pPr>
              <a:buFont typeface="Times New Roman" pitchFamily="18" charset="0"/>
              <a:buNone/>
              <a:defRPr/>
            </a:pPr>
            <a:endParaRPr lang="en-US" sz="2800" dirty="0">
              <a:latin typeface="Comic Sans MS"/>
              <a:ea typeface="MS PGothic" pitchFamily="34" charset="-128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47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Prokaryotic Cells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5253" y="1441478"/>
            <a:ext cx="8229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Simplest organisms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Lack a membrane-bound nucleus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DNA  in the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nucleoid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Lacks internal membrane structures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Cell wall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outside of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plasma membrane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Possess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ribosomes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 synthesis</a:t>
            </a:r>
            <a:endParaRPr lang="en-US" sz="3200" b="1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Two Domains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of prokaryotes: </a:t>
            </a:r>
            <a:r>
              <a:rPr lang="en-US" sz="3200" u="sng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Archaea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and </a:t>
            </a:r>
            <a:r>
              <a:rPr lang="en-US" sz="3200" u="sng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30125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karyote_ce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4" y="308876"/>
            <a:ext cx="5713215" cy="6400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244476" y="1509156"/>
            <a:ext cx="237595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Example of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bacterial cell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structure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73392" y="470996"/>
            <a:ext cx="8062912" cy="65953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4.5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9767" y="3671079"/>
            <a:ext cx="3234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Bacillus </a:t>
            </a:r>
            <a:r>
              <a:rPr lang="en-US" sz="1100" u="sng" dirty="0" err="1" smtClean="0">
                <a:latin typeface="Comic Sans MS"/>
                <a:cs typeface="Comic Sans MS"/>
              </a:rPr>
              <a:t>megaterium</a:t>
            </a:r>
            <a:r>
              <a:rPr lang="en-US" sz="1100" u="sng" dirty="0" smtClean="0">
                <a:latin typeface="Comic Sans MS"/>
                <a:cs typeface="Comic Sans MS"/>
              </a:rPr>
              <a:t> </a:t>
            </a:r>
            <a:r>
              <a:rPr lang="en-US" sz="1100" dirty="0" smtClean="0">
                <a:latin typeface="Comic Sans MS"/>
                <a:cs typeface="Comic Sans MS"/>
              </a:rPr>
              <a:t>(c)Marc Perkins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84" y="67110"/>
            <a:ext cx="5677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Cell Structure of a Gram Positive Bacterium</a:t>
            </a:r>
            <a:r>
              <a:rPr lang="en-US" sz="1100" dirty="0" smtClean="0">
                <a:latin typeface="Comic Sans MS"/>
                <a:cs typeface="Comic Sans MS"/>
              </a:rPr>
              <a:t> (c)Ali </a:t>
            </a:r>
            <a:r>
              <a:rPr lang="en-US" sz="1100" dirty="0" err="1" smtClean="0">
                <a:latin typeface="Comic Sans MS"/>
                <a:cs typeface="Comic Sans MS"/>
              </a:rPr>
              <a:t>Zifan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Bacillu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6" t="36670" r="50795" b="24306"/>
          <a:stretch/>
        </p:blipFill>
        <p:spPr>
          <a:xfrm>
            <a:off x="5963815" y="4084579"/>
            <a:ext cx="3102497" cy="26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1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130300"/>
            <a:ext cx="8229600" cy="52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Bacterial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Cell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Walls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</a:t>
            </a:r>
            <a:endParaRPr lang="en-US" sz="28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Most bacterial cells possess a strong cell wall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composed of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peptidoglycan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Functions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include…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Protection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Maintains cell shape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Prevents excessive H</a:t>
            </a:r>
            <a:r>
              <a:rPr lang="en-US" sz="2800" baseline="-25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 uptake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Archaea lack peptidoglycan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Capsule: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external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gelatinous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covering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to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wall (not always present)</a:t>
            </a:r>
            <a:endParaRPr lang="en-US" sz="2800" b="1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700"/>
              </a:spcBef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6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Prokaryotic Cells</a:t>
            </a:r>
          </a:p>
        </p:txBody>
      </p:sp>
    </p:spTree>
    <p:extLst>
      <p:ext uri="{BB962C8B-B14F-4D97-AF65-F5344CB8AC3E}">
        <p14:creationId xmlns:p14="http://schemas.microsoft.com/office/powerpoint/2010/main" val="3078827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6088" y="91097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Flagella</a:t>
            </a:r>
            <a:r>
              <a:rPr lang="en-US" altLang="en-US" dirty="0" smtClean="0">
                <a:latin typeface="Comic Sans MS"/>
                <a:cs typeface="Comic Sans MS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Present in some prokaryotic cells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May be one or more or none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Used for </a:t>
            </a:r>
            <a:r>
              <a:rPr lang="en-US" altLang="en-US" b="1" dirty="0" smtClean="0">
                <a:latin typeface="Comic Sans MS"/>
                <a:cs typeface="Comic Sans MS"/>
              </a:rPr>
              <a:t>locomotion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Prokaryotic Cells</a:t>
            </a:r>
          </a:p>
        </p:txBody>
      </p:sp>
      <p:pic>
        <p:nvPicPr>
          <p:cNvPr id="4" name="Picture 3" descr="Flagell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3553" r="3796" b="3858"/>
          <a:stretch/>
        </p:blipFill>
        <p:spPr>
          <a:xfrm>
            <a:off x="1442317" y="3283180"/>
            <a:ext cx="2556588" cy="3273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1029" y="3359627"/>
            <a:ext cx="475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Polar flagellum / Monotrichous flagellum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2328" y="4235260"/>
            <a:ext cx="368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Lophotrichous flagella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6213" y="5079151"/>
            <a:ext cx="368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Amphitrichous flagella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3626" y="5982434"/>
            <a:ext cx="368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Peritrichous flagella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890" y="6550341"/>
            <a:ext cx="5034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Flagella</a:t>
            </a:r>
            <a:r>
              <a:rPr lang="en-US" sz="1100" dirty="0" smtClean="0">
                <a:latin typeface="Comic Sans MS"/>
                <a:cs typeface="Comic Sans MS"/>
              </a:rPr>
              <a:t> (c)Mike Jones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8827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4742" y="1123878"/>
            <a:ext cx="522150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Rotary motion propels the cell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" name="Picture 2" descr="bacterial flagella stru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4" y="2679378"/>
            <a:ext cx="4848225" cy="37814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15785" y="227763"/>
            <a:ext cx="3216693" cy="3704644"/>
            <a:chOff x="5529025" y="862733"/>
            <a:chExt cx="3216693" cy="3704644"/>
          </a:xfrm>
        </p:grpSpPr>
        <p:pic>
          <p:nvPicPr>
            <p:cNvPr id="4" name="Picture 3" descr="Flagellum-beating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4815" b="15237"/>
            <a:stretch/>
          </p:blipFill>
          <p:spPr>
            <a:xfrm>
              <a:off x="5529025" y="862733"/>
              <a:ext cx="3215957" cy="37046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181962" y="1509413"/>
              <a:ext cx="563756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7" name="Right Brace 6"/>
          <p:cNvSpPr/>
          <p:nvPr/>
        </p:nvSpPr>
        <p:spPr>
          <a:xfrm>
            <a:off x="5173023" y="4504324"/>
            <a:ext cx="401552" cy="1595029"/>
          </a:xfrm>
          <a:prstGeom prst="rightBrace">
            <a:avLst>
              <a:gd name="adj1" fmla="val 0"/>
              <a:gd name="adj2" fmla="val 51670"/>
            </a:avLst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3580" y="5146890"/>
            <a:ext cx="183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Basal body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8622" y="3937911"/>
            <a:ext cx="3303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Flagellum-Beating</a:t>
            </a:r>
            <a:r>
              <a:rPr lang="en-US" sz="1100" dirty="0" smtClean="0">
                <a:latin typeface="Comic Sans MS"/>
                <a:cs typeface="Comic Sans MS"/>
              </a:rPr>
              <a:t> (c)L. </a:t>
            </a:r>
            <a:r>
              <a:rPr lang="en-US" sz="1100" dirty="0" err="1" smtClean="0">
                <a:latin typeface="Comic Sans MS"/>
                <a:cs typeface="Comic Sans MS"/>
              </a:rPr>
              <a:t>Kohidai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691" y="6415933"/>
            <a:ext cx="5034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Bacterial Flagella</a:t>
            </a:r>
            <a:r>
              <a:rPr lang="en-US" sz="1100" dirty="0" smtClean="0">
                <a:latin typeface="Comic Sans MS"/>
                <a:cs typeface="Comic Sans MS"/>
              </a:rPr>
              <a:t> (c)biologyexams4u.blogspot.in,</a:t>
            </a:r>
            <a:r>
              <a:rPr lang="de-DE" sz="1100" dirty="0" smtClean="0">
                <a:latin typeface="Comic Sans MS"/>
                <a:cs typeface="Comic Sans MS"/>
              </a:rPr>
              <a:t>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882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49263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5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Eukaryotic Cells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43320" y="34290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Know the Structures and Their Functions </a:t>
            </a:r>
          </a:p>
        </p:txBody>
      </p:sp>
    </p:spTree>
    <p:extLst>
      <p:ext uri="{BB962C8B-B14F-4D97-AF65-F5344CB8AC3E}">
        <p14:creationId xmlns:p14="http://schemas.microsoft.com/office/powerpoint/2010/main" val="2066172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Eukaryotic Cells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8691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Possess a 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membrane-bound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nucleus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More 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complex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than prokaryotic cells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Hallmark is 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compartmentalization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Possess a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cytoskeleton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for 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support 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maintain cell structure</a:t>
            </a:r>
          </a:p>
        </p:txBody>
      </p:sp>
    </p:spTree>
    <p:extLst>
      <p:ext uri="{BB962C8B-B14F-4D97-AF65-F5344CB8AC3E}">
        <p14:creationId xmlns:p14="http://schemas.microsoft.com/office/powerpoint/2010/main" val="4164602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2849" y="374172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4.8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>
          <a:xfrm>
            <a:off x="113559" y="1268722"/>
            <a:ext cx="3026316" cy="5099421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 typical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eukaryotic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animal cell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The animal cell has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lysosomes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and centrosomes (structures not found in plant cells).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Animal cells </a:t>
            </a:r>
            <a:r>
              <a:rPr lang="en-US" b="1" i="1" dirty="0" smtClean="0">
                <a:solidFill>
                  <a:srgbClr val="C00000"/>
                </a:solidFill>
                <a:latin typeface="Comic Sans MS"/>
                <a:cs typeface="Comic Sans MS"/>
              </a:rPr>
              <a:t>do not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have a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cell wall, chloroplasts, plastids, and a central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vacuole.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animal ce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/>
        </p:blipFill>
        <p:spPr>
          <a:xfrm>
            <a:off x="3462329" y="113619"/>
            <a:ext cx="5484466" cy="62875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3462329" y="6393791"/>
            <a:ext cx="5644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</a:t>
            </a:r>
            <a:r>
              <a:rPr lang="en-US" sz="1100" dirty="0" smtClean="0">
                <a:latin typeface="Comic Sans MS"/>
                <a:cs typeface="Comic Sans MS"/>
              </a:rPr>
              <a:t>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b51ef14f21b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827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89" y="82200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4.8 </a:t>
            </a:r>
            <a:r>
              <a:rPr lang="en-US" sz="3200" b="1" cap="none" dirty="0" smtClean="0">
                <a:solidFill>
                  <a:srgbClr val="000000"/>
                </a:solidFill>
                <a:latin typeface="Comic Sans MS"/>
                <a:cs typeface="Comic Sans MS"/>
              </a:rPr>
              <a:t>Continued</a:t>
            </a:r>
            <a:endParaRPr lang="en-US" sz="3200" b="1" cap="none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Placeholder 1" descr="Figure_04_03_01ab_dnu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4" b="-727"/>
          <a:stretch/>
        </p:blipFill>
        <p:spPr>
          <a:xfrm>
            <a:off x="3670418" y="1446575"/>
            <a:ext cx="4550636" cy="4446751"/>
          </a:xfrm>
        </p:spPr>
      </p:pic>
      <p:sp>
        <p:nvSpPr>
          <p:cNvPr id="7" name="TextBox 6"/>
          <p:cNvSpPr txBox="1"/>
          <p:nvPr/>
        </p:nvSpPr>
        <p:spPr>
          <a:xfrm>
            <a:off x="141119" y="1446576"/>
            <a:ext cx="29866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typical </a:t>
            </a:r>
            <a:r>
              <a:rPr lang="en-US" sz="2000" b="1" dirty="0">
                <a:solidFill>
                  <a:srgbClr val="7030A0"/>
                </a:solidFill>
                <a:latin typeface="Comic Sans MS"/>
                <a:cs typeface="Comic Sans MS"/>
              </a:rPr>
              <a:t>eukaryotic plant cell. </a:t>
            </a:r>
            <a:endParaRPr lang="en-US" sz="2000" b="1" dirty="0" smtClean="0">
              <a:solidFill>
                <a:srgbClr val="7030A0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plant cell has a cell wall, chloroplasts, plastids, and a central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vacuole (structures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not found in animal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cells).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Plant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cells </a:t>
            </a:r>
            <a:r>
              <a:rPr lang="en-US" sz="2000" b="1" i="1" dirty="0">
                <a:solidFill>
                  <a:srgbClr val="C00000"/>
                </a:solidFill>
                <a:latin typeface="Comic Sans MS"/>
                <a:cs typeface="Comic Sans MS"/>
              </a:rPr>
              <a:t>do not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have lysosomes or centrosomes.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77873" y="6496293"/>
            <a:ext cx="6454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</a:t>
            </a:r>
            <a:r>
              <a:rPr lang="en-US" sz="1100" u="sng" dirty="0" smtClean="0">
                <a:latin typeface="Comic Sans MS"/>
                <a:cs typeface="Comic Sans MS"/>
              </a:rPr>
              <a:t>cnx.org/contents/185cbf87-c72e-48f5-b51ef14f21b5eabd@10.61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88084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Nucleus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9007" y="1408113"/>
            <a:ext cx="8593137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Storage of cell’s genetic information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Nucleolus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– region where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ribosomal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RNA (rRNA)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synthesis takes place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Nuclear envelope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 phospholipid bilayers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Nuclear pores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– control passage in and out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In eukaryotes, the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DNA is divided into multiple linear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chromosomes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Chromatin</a:t>
            </a:r>
            <a:r>
              <a:rPr lang="en-US" b="1" dirty="0">
                <a:solidFill>
                  <a:srgbClr val="0070C0"/>
                </a:solidFill>
                <a:latin typeface="Comic Sans MS"/>
                <a:ea typeface="ＭＳ Ｐゴシック" charset="0"/>
                <a:cs typeface="Comic Sans MS"/>
              </a:rPr>
              <a:t>: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is chromosomes plus protein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8823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35" y="1609650"/>
            <a:ext cx="57150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pitchFamily="34" charset="-128"/>
                <a:cs typeface="Comic Sans MS"/>
              </a:rPr>
              <a:t>Cells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pitchFamily="34" charset="-128"/>
                <a:cs typeface="Comic Sans M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were discovered in 1665 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     by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pitchFamily="34" charset="-128"/>
                <a:cs typeface="Comic Sans MS"/>
              </a:rPr>
              <a:t>Robert Hooke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Anton van Leeuwenhoek</a:t>
            </a:r>
            <a:r>
              <a:rPr lang="en-US" altLang="en-US" sz="28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: first observed living cells, called them </a:t>
            </a:r>
            <a:r>
              <a:rPr lang="en-US" altLang="en-US" sz="2800" b="1" i="1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animalcules</a:t>
            </a:r>
            <a:r>
              <a:rPr lang="en-US" altLang="en-US" sz="28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 (little animals)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Schleiden</a:t>
            </a:r>
            <a:r>
              <a:rPr lang="en-US" altLang="en-US" sz="28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 and Schwann proposed the </a:t>
            </a:r>
            <a:r>
              <a:rPr lang="en-US" altLang="en-US" sz="2800" b="1" dirty="0">
                <a:solidFill>
                  <a:srgbClr val="0000FF"/>
                </a:solidFill>
                <a:latin typeface="Comic Sans MS"/>
                <a:ea typeface="Microsoft YaHei" pitchFamily="34" charset="-122"/>
                <a:cs typeface="Comic Sans MS"/>
              </a:rPr>
              <a:t>Cell Theory</a:t>
            </a:r>
          </a:p>
          <a:p>
            <a:pPr>
              <a:buFont typeface="Times New Roman" pitchFamily="18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Comic Sans MS"/>
              <a:ea typeface="ＭＳ Ｐゴシック" pitchFamily="34" charset="-128"/>
              <a:cs typeface="Comic Sans MS"/>
            </a:endParaRPr>
          </a:p>
          <a:p>
            <a:pPr>
              <a:buFont typeface="Times New Roman" pitchFamily="18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Comic Sans MS"/>
              <a:ea typeface="Microsoft YaHei" pitchFamily="34" charset="-122"/>
              <a:cs typeface="Comic Sans M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7675" y="26810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</a:t>
            </a:r>
            <a:r>
              <a:rPr lang="en-US" sz="4400" b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Theory</a:t>
            </a:r>
            <a:endParaRPr lang="en-US" sz="4400" b="1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8" name="Picture 7" descr="Hooke-Microscope-co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03" y="1441775"/>
            <a:ext cx="2923708" cy="1713110"/>
          </a:xfrm>
          <a:prstGeom prst="rect">
            <a:avLst/>
          </a:prstGeom>
        </p:spPr>
      </p:pic>
      <p:pic>
        <p:nvPicPr>
          <p:cNvPr id="9" name="Picture 8" descr="Leeuwenhoek microscop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38" y="3941538"/>
            <a:ext cx="1910639" cy="1910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3598" y="5872106"/>
            <a:ext cx="2477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100" dirty="0" smtClean="0">
                <a:latin typeface="Comic Sans MS"/>
                <a:ea typeface="Microsoft YaHei" pitchFamily="34" charset="-122"/>
                <a:cs typeface="Comic Sans MS"/>
              </a:rPr>
              <a:t>(b) Anton </a:t>
            </a:r>
            <a:r>
              <a:rPr lang="en-US" altLang="en-US" sz="1100" dirty="0">
                <a:latin typeface="Comic Sans MS"/>
                <a:ea typeface="Microsoft YaHei" pitchFamily="34" charset="-122"/>
                <a:cs typeface="Comic Sans MS"/>
              </a:rPr>
              <a:t>van </a:t>
            </a:r>
            <a:r>
              <a:rPr lang="en-US" altLang="en-US" sz="1100" dirty="0" smtClean="0">
                <a:latin typeface="Comic Sans MS"/>
                <a:ea typeface="Microsoft YaHei" pitchFamily="34" charset="-122"/>
                <a:cs typeface="Comic Sans MS"/>
              </a:rPr>
              <a:t>Leeuwenhoek’s microscope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053592" y="3140863"/>
            <a:ext cx="3003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100" dirty="0" smtClean="0">
                <a:latin typeface="Comic Sans MS"/>
                <a:ea typeface="Microsoft YaHei" pitchFamily="34" charset="-122"/>
                <a:cs typeface="Comic Sans MS"/>
              </a:rPr>
              <a:t>(a) Hooke’s microscope; cell structure of cork 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23" y="6432013"/>
            <a:ext cx="8466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LcParenBoth"/>
            </a:pPr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Hooke-Microscope-Cork </a:t>
            </a:r>
            <a:r>
              <a:rPr lang="en-US" sz="1100" dirty="0" smtClean="0">
                <a:latin typeface="Comic Sans MS"/>
                <a:cs typeface="Comic Sans MS"/>
              </a:rPr>
              <a:t>(c)</a:t>
            </a:r>
            <a:r>
              <a:rPr lang="en-US" sz="1100" dirty="0" err="1" smtClean="0">
                <a:latin typeface="Comic Sans MS"/>
                <a:cs typeface="Comic Sans MS"/>
              </a:rPr>
              <a:t>Robret</a:t>
            </a:r>
            <a:r>
              <a:rPr lang="en-US" sz="1100" dirty="0" smtClean="0">
                <a:latin typeface="Comic Sans MS"/>
                <a:cs typeface="Comic Sans MS"/>
              </a:rPr>
              <a:t> Hooke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</a:p>
          <a:p>
            <a:pPr marL="228600" indent="-228600">
              <a:buAutoNum type="alphaLcParenBoth"/>
            </a:pPr>
            <a:r>
              <a:rPr lang="de-DE" sz="1100" dirty="0" smtClean="0">
                <a:latin typeface="Comic Sans MS"/>
                <a:cs typeface="Comic Sans MS"/>
              </a:rPr>
              <a:t>(b) Caption: </a:t>
            </a:r>
            <a:r>
              <a:rPr lang="de-DE" sz="1100" u="sng" dirty="0" err="1" smtClean="0">
                <a:latin typeface="Comic Sans MS"/>
                <a:cs typeface="Comic Sans MS"/>
              </a:rPr>
              <a:t>Microscope</a:t>
            </a:r>
            <a:r>
              <a:rPr lang="de-DE" sz="1100" u="sng" dirty="0" smtClean="0">
                <a:latin typeface="Comic Sans MS"/>
                <a:cs typeface="Comic Sans MS"/>
              </a:rPr>
              <a:t> History</a:t>
            </a:r>
            <a:r>
              <a:rPr lang="de-DE" sz="1100" dirty="0" smtClean="0">
                <a:latin typeface="Comic Sans MS"/>
                <a:cs typeface="Comic Sans MS"/>
              </a:rPr>
              <a:t> (c)</a:t>
            </a:r>
            <a:r>
              <a:rPr lang="de-DE" sz="1100" dirty="0" err="1" smtClean="0">
                <a:latin typeface="Comic Sans MS"/>
                <a:cs typeface="Comic Sans MS"/>
              </a:rPr>
              <a:t>Flickr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3074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6896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4.11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3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06" r="-27706"/>
          <a:stretch>
            <a:fillRect/>
          </a:stretch>
        </p:blipFill>
        <p:spPr>
          <a:xfrm>
            <a:off x="794999" y="834492"/>
            <a:ext cx="7435772" cy="322783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1514" y="4518519"/>
            <a:ext cx="8926286" cy="2222958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50" dirty="0">
                <a:latin typeface="Comic Sans MS"/>
                <a:cs typeface="Comic Sans MS"/>
              </a:rPr>
              <a:t>The nucleus stores </a:t>
            </a:r>
            <a:r>
              <a:rPr lang="en-US" sz="1650" b="1" dirty="0">
                <a:solidFill>
                  <a:srgbClr val="7030A0"/>
                </a:solidFill>
                <a:latin typeface="Comic Sans MS"/>
                <a:cs typeface="Comic Sans MS"/>
              </a:rPr>
              <a:t>chromatin</a:t>
            </a:r>
            <a:r>
              <a:rPr lang="en-US" sz="1650" dirty="0">
                <a:latin typeface="Comic Sans MS"/>
                <a:cs typeface="Comic Sans MS"/>
              </a:rPr>
              <a:t> (DNA plus proteins) in a gel-like substance </a:t>
            </a:r>
            <a:r>
              <a:rPr lang="en-US" sz="1650" dirty="0" smtClean="0">
                <a:latin typeface="Comic Sans MS"/>
                <a:cs typeface="Comic Sans MS"/>
              </a:rPr>
              <a:t>called the </a:t>
            </a:r>
            <a:r>
              <a:rPr lang="en-US" sz="1650" dirty="0">
                <a:latin typeface="Comic Sans MS"/>
                <a:cs typeface="Comic Sans MS"/>
              </a:rPr>
              <a:t>nucleoplasm. </a:t>
            </a:r>
            <a:endParaRPr lang="en-US" sz="165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Comic Sans MS"/>
                <a:cs typeface="Comic Sans MS"/>
              </a:rPr>
              <a:t>The </a:t>
            </a:r>
            <a:r>
              <a:rPr lang="en-US" sz="1650" b="1" dirty="0">
                <a:solidFill>
                  <a:srgbClr val="7030A0"/>
                </a:solidFill>
                <a:latin typeface="Comic Sans MS"/>
                <a:cs typeface="Comic Sans MS"/>
              </a:rPr>
              <a:t>nucleolus</a:t>
            </a:r>
            <a:r>
              <a:rPr lang="en-US" sz="1650" dirty="0">
                <a:latin typeface="Comic Sans MS"/>
                <a:cs typeface="Comic Sans MS"/>
              </a:rPr>
              <a:t> is a condensed region of chromatin where ribosome </a:t>
            </a:r>
            <a:r>
              <a:rPr lang="en-US" sz="1650" dirty="0" smtClean="0">
                <a:latin typeface="Comic Sans MS"/>
                <a:cs typeface="Comic Sans MS"/>
              </a:rPr>
              <a:t>synthesis occurs</a:t>
            </a:r>
            <a:r>
              <a:rPr lang="en-US" sz="1650" dirty="0">
                <a:latin typeface="Comic Sans MS"/>
                <a:cs typeface="Comic Sans MS"/>
              </a:rPr>
              <a:t>. </a:t>
            </a:r>
            <a:endParaRPr lang="en-US" sz="165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Comic Sans MS"/>
                <a:cs typeface="Comic Sans MS"/>
              </a:rPr>
              <a:t>The </a:t>
            </a:r>
            <a:r>
              <a:rPr lang="en-US" sz="1650" dirty="0">
                <a:latin typeface="Comic Sans MS"/>
                <a:cs typeface="Comic Sans MS"/>
              </a:rPr>
              <a:t>boundary of the nucleus is called the </a:t>
            </a:r>
            <a:r>
              <a:rPr lang="en-US" sz="1650" b="1" dirty="0">
                <a:solidFill>
                  <a:srgbClr val="7030A0"/>
                </a:solidFill>
                <a:latin typeface="Comic Sans MS"/>
                <a:cs typeface="Comic Sans MS"/>
              </a:rPr>
              <a:t>nuclear envelope</a:t>
            </a:r>
            <a:r>
              <a:rPr lang="en-US" sz="1650" dirty="0">
                <a:latin typeface="Comic Sans MS"/>
                <a:cs typeface="Comic Sans MS"/>
              </a:rPr>
              <a:t>. It consists of two </a:t>
            </a:r>
            <a:r>
              <a:rPr lang="en-US" sz="1650" dirty="0" smtClean="0">
                <a:latin typeface="Comic Sans MS"/>
                <a:cs typeface="Comic Sans MS"/>
              </a:rPr>
              <a:t>phospholipid bilayers</a:t>
            </a:r>
            <a:r>
              <a:rPr lang="en-US" sz="1650" dirty="0">
                <a:latin typeface="Comic Sans MS"/>
                <a:cs typeface="Comic Sans MS"/>
              </a:rPr>
              <a:t>: an outer membrane and an inner membrane. The nuclear membrane is continuous with </a:t>
            </a:r>
            <a:r>
              <a:rPr lang="en-US" sz="1650" dirty="0" smtClean="0">
                <a:latin typeface="Comic Sans MS"/>
                <a:cs typeface="Comic Sans MS"/>
              </a:rPr>
              <a:t>the endoplasmic </a:t>
            </a:r>
            <a:r>
              <a:rPr lang="en-US" sz="1650" dirty="0">
                <a:latin typeface="Comic Sans MS"/>
                <a:cs typeface="Comic Sans MS"/>
              </a:rPr>
              <a:t>reticulum. </a:t>
            </a:r>
            <a:endParaRPr lang="en-US" sz="165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5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Nuclear </a:t>
            </a:r>
            <a:r>
              <a:rPr lang="en-US" sz="1650" b="1" dirty="0">
                <a:solidFill>
                  <a:srgbClr val="7030A0"/>
                </a:solidFill>
                <a:latin typeface="Comic Sans MS"/>
                <a:cs typeface="Comic Sans MS"/>
              </a:rPr>
              <a:t>pores </a:t>
            </a:r>
            <a:r>
              <a:rPr lang="en-US" sz="1650" dirty="0">
                <a:latin typeface="Comic Sans MS"/>
                <a:cs typeface="Comic Sans MS"/>
              </a:rPr>
              <a:t>allow substances to enter and exit the nucleus</a:t>
            </a:r>
            <a:r>
              <a:rPr lang="en-US" sz="1650" dirty="0" smtClean="0">
                <a:latin typeface="Comic Sans MS"/>
                <a:cs typeface="Comic Sans MS"/>
              </a:rPr>
              <a:t>.</a:t>
            </a:r>
            <a:endParaRPr lang="en-US" sz="1650" dirty="0">
              <a:latin typeface="Comic Sans MS"/>
              <a:cs typeface="Comic Sans MS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14315" y="2448889"/>
            <a:ext cx="15541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3366FF"/>
                </a:solidFill>
                <a:latin typeface="Comic Sans MS"/>
                <a:cs typeface="Comic Sans MS"/>
              </a:rPr>
              <a:t>(DNA </a:t>
            </a:r>
            <a:r>
              <a:rPr lang="en-US" sz="1000" dirty="0">
                <a:solidFill>
                  <a:srgbClr val="3366FF"/>
                </a:solidFill>
                <a:latin typeface="Comic Sans MS"/>
                <a:cs typeface="Comic Sans MS"/>
              </a:rPr>
              <a:t>+ </a:t>
            </a:r>
            <a:r>
              <a:rPr lang="en-US" sz="1000" dirty="0" smtClean="0">
                <a:solidFill>
                  <a:srgbClr val="3366FF"/>
                </a:solidFill>
                <a:latin typeface="Comic Sans MS"/>
                <a:cs typeface="Comic Sans MS"/>
              </a:rPr>
              <a:t>protein)</a:t>
            </a:r>
            <a:endParaRPr lang="en-US" sz="1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924" y="4032423"/>
            <a:ext cx="656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-</a:t>
            </a:r>
            <a:r>
              <a:rPr lang="en-US" sz="1100" u="sng" dirty="0">
                <a:latin typeface="Comic Sans MS"/>
                <a:cs typeface="Comic Sans MS"/>
              </a:rPr>
              <a:t>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34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8967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4.12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3_05ab_dnu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0" b="865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75848" y="5226393"/>
            <a:ext cx="8062912" cy="1434024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omic Sans MS"/>
                <a:cs typeface="Comic Sans MS"/>
              </a:rPr>
              <a:t>a</a:t>
            </a:r>
            <a:r>
              <a:rPr lang="en-US" sz="2200" dirty="0" smtClean="0">
                <a:latin typeface="Comic Sans MS"/>
                <a:cs typeface="Comic Sans MS"/>
              </a:rPr>
              <a:t>. This </a:t>
            </a:r>
            <a:r>
              <a:rPr lang="en-US" sz="2200" dirty="0">
                <a:latin typeface="Comic Sans MS"/>
                <a:cs typeface="Comic Sans MS"/>
              </a:rPr>
              <a:t>image shows various levels of the organization of </a:t>
            </a:r>
            <a:r>
              <a:rPr lang="en-US" sz="2200" b="1" dirty="0">
                <a:solidFill>
                  <a:srgbClr val="7030A0"/>
                </a:solidFill>
                <a:latin typeface="Comic Sans MS"/>
                <a:cs typeface="Comic Sans MS"/>
              </a:rPr>
              <a:t>chromatin</a:t>
            </a:r>
            <a:r>
              <a:rPr lang="en-US" sz="2200" dirty="0">
                <a:latin typeface="Comic Sans MS"/>
                <a:cs typeface="Comic Sans MS"/>
              </a:rPr>
              <a:t> (DNA and protein</a:t>
            </a:r>
            <a:r>
              <a:rPr lang="en-US" sz="2200" dirty="0" smtClean="0">
                <a:latin typeface="Comic Sans MS"/>
                <a:cs typeface="Comic Sans MS"/>
              </a:rPr>
              <a:t>).</a:t>
            </a:r>
          </a:p>
          <a:p>
            <a:r>
              <a:rPr lang="en-US" sz="2200" dirty="0" smtClean="0">
                <a:latin typeface="Comic Sans MS"/>
                <a:cs typeface="Comic Sans MS"/>
              </a:rPr>
              <a:t>b. This </a:t>
            </a:r>
            <a:r>
              <a:rPr lang="en-US" sz="2200" dirty="0">
                <a:latin typeface="Comic Sans MS"/>
                <a:cs typeface="Comic Sans MS"/>
              </a:rPr>
              <a:t>image shows paired chromosomes. </a:t>
            </a:r>
            <a:endParaRPr lang="en-US" sz="2200" dirty="0" smtClean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084" y="4577582"/>
            <a:ext cx="6564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 b: modification of work by NIH; scale-bar data from Matt Russell</a:t>
            </a: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95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4.13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3_06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62" r="-43162"/>
          <a:stretch>
            <a:fillRect/>
          </a:stretch>
        </p:blipFill>
        <p:spPr>
          <a:xfrm>
            <a:off x="497735" y="919736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9163" y="4893890"/>
            <a:ext cx="8809587" cy="179210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200" b="1" dirty="0">
                <a:solidFill>
                  <a:srgbClr val="7030A0"/>
                </a:solidFill>
                <a:latin typeface="Comic Sans MS"/>
                <a:cs typeface="Comic Sans MS"/>
              </a:rPr>
              <a:t>Ribosomes</a:t>
            </a:r>
            <a:r>
              <a:rPr lang="en-US" sz="2200" dirty="0">
                <a:latin typeface="Comic Sans MS"/>
                <a:cs typeface="Comic Sans MS"/>
              </a:rPr>
              <a:t> are made up of a large subunit (top) and a small subunit (bottom). </a:t>
            </a:r>
            <a:endParaRPr lang="en-US" sz="2200" dirty="0" smtClean="0">
              <a:latin typeface="Comic Sans MS"/>
              <a:cs typeface="Comic Sans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Ribosomes connect </a:t>
            </a:r>
            <a:r>
              <a:rPr lang="en-US" sz="2200" b="1" dirty="0">
                <a:solidFill>
                  <a:srgbClr val="C00000"/>
                </a:solidFill>
                <a:latin typeface="Comic Sans MS"/>
                <a:cs typeface="Comic Sans MS"/>
              </a:rPr>
              <a:t>amino acids into </a:t>
            </a:r>
            <a:r>
              <a:rPr lang="en-US" sz="2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proteins.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ea typeface="ＭＳ Ｐゴシック" charset="0"/>
                <a:cs typeface="Comic Sans MS"/>
              </a:rPr>
              <a:t>Found </a:t>
            </a:r>
            <a:r>
              <a:rPr lang="en-US" sz="2200" dirty="0">
                <a:latin typeface="Comic Sans MS"/>
                <a:ea typeface="ＭＳ Ｐゴシック" charset="0"/>
                <a:cs typeface="Comic Sans MS"/>
              </a:rPr>
              <a:t>in all cell types in all 3 domains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3652" y="4401952"/>
            <a:ext cx="656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f5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495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03272" y="304800"/>
            <a:ext cx="7860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Ribosomes </a:t>
            </a:r>
            <a:r>
              <a:rPr lang="en-US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may </a:t>
            </a: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be free in cytoplasm or associated with internal membranes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955" y="6235963"/>
            <a:ext cx="5034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Eukaryotic Cell (Animal)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Mediran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Eukaryotic_Cell_(anima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683960"/>
            <a:ext cx="70342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87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4.9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3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0" r="-5990"/>
          <a:stretch>
            <a:fillRect/>
          </a:stretch>
        </p:blipFill>
        <p:spPr>
          <a:xfrm>
            <a:off x="541865" y="938943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4867" y="4865058"/>
            <a:ext cx="8062912" cy="1932959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200" dirty="0">
                <a:latin typeface="Comic Sans MS"/>
                <a:cs typeface="Comic Sans MS"/>
              </a:rPr>
              <a:t>The eukaryotic </a:t>
            </a:r>
            <a:r>
              <a:rPr lang="en-US" sz="2200" b="1" dirty="0">
                <a:solidFill>
                  <a:srgbClr val="7030A0"/>
                </a:solidFill>
                <a:latin typeface="Comic Sans MS"/>
                <a:cs typeface="Comic Sans MS"/>
              </a:rPr>
              <a:t>plasma membrane </a:t>
            </a:r>
            <a:r>
              <a:rPr lang="en-US" sz="2200" dirty="0">
                <a:latin typeface="Comic Sans MS"/>
                <a:cs typeface="Comic Sans MS"/>
              </a:rPr>
              <a:t>is a phospholipid bilayer with proteins </a:t>
            </a:r>
            <a:r>
              <a:rPr lang="en-US" sz="2200" dirty="0" smtClean="0">
                <a:latin typeface="Comic Sans MS"/>
                <a:cs typeface="Comic Sans MS"/>
              </a:rPr>
              <a:t>and cholesterol embedded </a:t>
            </a:r>
            <a:r>
              <a:rPr lang="en-US" sz="2200" dirty="0">
                <a:latin typeface="Comic Sans MS"/>
                <a:cs typeface="Comic Sans MS"/>
              </a:rPr>
              <a:t>in </a:t>
            </a:r>
            <a:r>
              <a:rPr lang="en-US" sz="2200" dirty="0" smtClean="0">
                <a:latin typeface="Comic Sans MS"/>
                <a:cs typeface="Comic Sans MS"/>
              </a:rPr>
              <a:t>it.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endParaRPr lang="en-US" sz="2200" dirty="0">
              <a:latin typeface="Comic Sans MS"/>
              <a:cs typeface="Comic Sans M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cs typeface="Comic Sans MS"/>
              </a:rPr>
              <a:t>The plasma membrane of a prokaryotic cell lacks cholesterol.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800" y="4413058"/>
            <a:ext cx="656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349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4.10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3_03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56" b="-11356"/>
          <a:stretch>
            <a:fillRect/>
          </a:stretch>
        </p:blipFill>
        <p:spPr>
          <a:xfrm>
            <a:off x="545399" y="628501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5326" y="4633503"/>
            <a:ext cx="8365899" cy="1816505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100" b="1" dirty="0">
                <a:solidFill>
                  <a:srgbClr val="7030A0"/>
                </a:solidFill>
                <a:latin typeface="Comic Sans MS"/>
                <a:cs typeface="Comic Sans MS"/>
              </a:rPr>
              <a:t>Microvilli</a:t>
            </a:r>
            <a:r>
              <a:rPr lang="en-US" sz="2100" dirty="0">
                <a:latin typeface="Comic Sans MS"/>
                <a:cs typeface="Comic Sans MS"/>
              </a:rPr>
              <a:t>, shown here as they appear on cells lining the small intestine, increase </a:t>
            </a:r>
            <a:r>
              <a:rPr lang="en-US" sz="2100" dirty="0" smtClean="0">
                <a:latin typeface="Comic Sans MS"/>
                <a:cs typeface="Comic Sans MS"/>
              </a:rPr>
              <a:t>the surface </a:t>
            </a:r>
            <a:r>
              <a:rPr lang="en-US" sz="2100" dirty="0">
                <a:latin typeface="Comic Sans MS"/>
                <a:cs typeface="Comic Sans MS"/>
              </a:rPr>
              <a:t>area available for </a:t>
            </a:r>
            <a:r>
              <a:rPr lang="en-US" sz="2100" dirty="0" smtClean="0">
                <a:latin typeface="Comic Sans MS"/>
                <a:cs typeface="Comic Sans MS"/>
              </a:rPr>
              <a:t>absorption.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100" dirty="0" smtClean="0">
                <a:latin typeface="Comic Sans MS"/>
                <a:cs typeface="Comic Sans MS"/>
              </a:rPr>
              <a:t>These </a:t>
            </a:r>
            <a:r>
              <a:rPr lang="en-US" sz="2100" dirty="0">
                <a:latin typeface="Comic Sans MS"/>
                <a:cs typeface="Comic Sans MS"/>
              </a:rPr>
              <a:t>microvilli are only found on the area of the </a:t>
            </a:r>
            <a:r>
              <a:rPr lang="en-US" sz="2100" dirty="0" smtClean="0">
                <a:latin typeface="Comic Sans MS"/>
                <a:cs typeface="Comic Sans MS"/>
              </a:rPr>
              <a:t>plasma membrane </a:t>
            </a:r>
            <a:r>
              <a:rPr lang="en-US" sz="2100" dirty="0">
                <a:latin typeface="Comic Sans MS"/>
                <a:cs typeface="Comic Sans MS"/>
              </a:rPr>
              <a:t>that faces the cavity from which substances will be absorbed. </a:t>
            </a:r>
            <a:endParaRPr lang="en-US" sz="2100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137" y="3792174"/>
            <a:ext cx="6564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 "micrograph”: modification of work by Louisa Howard</a:t>
            </a: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54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20" y="415766"/>
            <a:ext cx="8228013" cy="11414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Endomembrane System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Learning 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086561"/>
            <a:ext cx="8228013" cy="34255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Identify the different parts of the endomembrane system. </a:t>
            </a:r>
          </a:p>
          <a:p>
            <a:pPr>
              <a:buClrTx/>
              <a:defRPr/>
            </a:pPr>
            <a:endParaRPr lang="en-US" sz="24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Understand the different functions of internal membranes and compartments.</a:t>
            </a:r>
          </a:p>
          <a:p>
            <a:pPr>
              <a:buClrTx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 </a:t>
            </a: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Evaluate the importance of each step in the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ea typeface="MS PGothic" pitchFamily="34" charset="-128"/>
                <a:cs typeface="Comic Sans MS"/>
              </a:rPr>
              <a:t>protein-processing pathway.</a:t>
            </a:r>
            <a:endParaRPr lang="en-US" sz="2400" dirty="0">
              <a:solidFill>
                <a:srgbClr val="FF0000"/>
              </a:solidFill>
              <a:latin typeface="Comic Sans MS"/>
              <a:ea typeface="MS PGothic" pitchFamily="34" charset="-128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6815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Endomembrane System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9738" y="142986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en-US" sz="3000" dirty="0" smtClean="0">
                <a:latin typeface="Comic Sans MS"/>
                <a:cs typeface="Comic Sans MS"/>
              </a:rPr>
              <a:t>Series of </a:t>
            </a:r>
            <a:r>
              <a:rPr lang="en-US" altLang="en-US" sz="3000" b="1" dirty="0" smtClean="0">
                <a:latin typeface="Comic Sans MS"/>
                <a:cs typeface="Comic Sans MS"/>
              </a:rPr>
              <a:t>internal</a:t>
            </a:r>
            <a:r>
              <a:rPr lang="en-US" altLang="en-US" sz="3000" dirty="0" smtClean="0">
                <a:latin typeface="Comic Sans MS"/>
                <a:cs typeface="Comic Sans MS"/>
              </a:rPr>
              <a:t> membranes throughout the cytoplasm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000" dirty="0" smtClean="0">
                <a:latin typeface="Comic Sans MS"/>
                <a:cs typeface="Comic Sans MS"/>
              </a:rPr>
              <a:t>Members include: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sz="3000" b="1" dirty="0" smtClean="0">
                <a:latin typeface="Comic Sans MS"/>
                <a:cs typeface="Comic Sans MS"/>
              </a:rPr>
              <a:t>Endoplasmic reticulum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sz="3000" b="1" dirty="0" smtClean="0">
                <a:latin typeface="Comic Sans MS"/>
                <a:cs typeface="Comic Sans MS"/>
              </a:rPr>
              <a:t>Golgi apparatus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sz="3000" b="1" dirty="0" smtClean="0">
                <a:latin typeface="Comic Sans MS"/>
                <a:cs typeface="Comic Sans MS"/>
              </a:rPr>
              <a:t>Lysosomes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dirty="0" smtClean="0">
                <a:latin typeface="Comic Sans MS"/>
                <a:cs typeface="Comic Sans MS"/>
              </a:rPr>
              <a:t>Cell Material flows through this system, proteins and lipids synthesized, modified and transported </a:t>
            </a:r>
          </a:p>
        </p:txBody>
      </p:sp>
    </p:spTree>
    <p:extLst>
      <p:ext uri="{BB962C8B-B14F-4D97-AF65-F5344CB8AC3E}">
        <p14:creationId xmlns:p14="http://schemas.microsoft.com/office/powerpoint/2010/main" val="2919060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76200"/>
            <a:ext cx="56589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Endoplasmic Reticulum</a:t>
            </a:r>
          </a:p>
          <a:p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806452"/>
            <a:ext cx="8689234" cy="2647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rgbClr val="0000FF"/>
                </a:solidFill>
                <a:latin typeface="Comic Sans MS"/>
                <a:ea typeface="ＭＳ Ｐゴシック" pitchFamily="34" charset="-128"/>
                <a:cs typeface="Comic Sans MS"/>
              </a:rPr>
              <a:t>Rough endoplasmic reticulum (RER)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Attachment of </a:t>
            </a:r>
            <a:r>
              <a:rPr lang="en-US" sz="26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ribosomes</a:t>
            </a: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to the membrane </a:t>
            </a:r>
            <a:r>
              <a:rPr lang="en-US" sz="2600" dirty="0">
                <a:latin typeface="Comic Sans MS"/>
                <a:ea typeface="ＭＳ Ｐゴシック" pitchFamily="34" charset="-128"/>
                <a:cs typeface="Comic Sans MS"/>
              </a:rPr>
              <a:t>gives a rough appearance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6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Synthesis of proteins </a:t>
            </a: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to be secreted, sent to lysosomes or plasma membrane</a:t>
            </a:r>
          </a:p>
          <a:p>
            <a:pPr>
              <a:buFont typeface="Times New Roman" pitchFamily="18" charset="0"/>
              <a:buNone/>
              <a:defRPr/>
            </a:pPr>
            <a:endParaRPr lang="en-US" sz="2600" dirty="0">
              <a:latin typeface="Comic Sans MS"/>
              <a:ea typeface="Microsoft YaHei" pitchFamily="34" charset="-122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1634" y="6227009"/>
            <a:ext cx="22935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Endomembrane System Diagram</a:t>
            </a:r>
            <a:r>
              <a:rPr lang="en-US" sz="1100" dirty="0" smtClean="0">
                <a:latin typeface="Comic Sans MS"/>
                <a:cs typeface="Comic Sans MS"/>
              </a:rPr>
              <a:t> (c)Mariana Ruiz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8" name="Picture 7" descr="Endomembrane_system_diagram_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54" y="3090345"/>
            <a:ext cx="4664131" cy="37033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5-Point Star 5"/>
          <p:cNvSpPr/>
          <p:nvPr/>
        </p:nvSpPr>
        <p:spPr>
          <a:xfrm>
            <a:off x="6357652" y="969645"/>
            <a:ext cx="182880" cy="1828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094500" y="3137263"/>
            <a:ext cx="182880" cy="1828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5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155047"/>
            <a:ext cx="82296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Smooth endoplasmic reticulum (SER)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Relatively few bound ribosomes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Variety of functions: synthesize lipids, store Ca</a:t>
            </a:r>
            <a:r>
              <a:rPr lang="en-US" sz="2600" baseline="30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2+</a:t>
            </a: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, detoxification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Ratio of RER to SER depends on cell’s function</a:t>
            </a:r>
          </a:p>
          <a:p>
            <a:pPr lvl="1" eaLnBrk="1" hangingPunct="1">
              <a:spcBef>
                <a:spcPts val="700"/>
              </a:spcBef>
              <a:buFont typeface="Arial" charset="0"/>
              <a:buNone/>
            </a:pPr>
            <a:endParaRPr lang="en-US" sz="26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00200" y="61259"/>
            <a:ext cx="56589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Endoplasmic Reticulum</a:t>
            </a:r>
          </a:p>
          <a:p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507" y="6547242"/>
            <a:ext cx="4312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Endoplasmic Reticulum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BruceBlaus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4" name="Picture 3" descr="Blausen_0350_EndoplasmicReticulu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4"/>
          <a:stretch/>
        </p:blipFill>
        <p:spPr>
          <a:xfrm>
            <a:off x="2273084" y="3549519"/>
            <a:ext cx="450857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9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2864" y="1005858"/>
            <a:ext cx="7482624" cy="19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2763" indent="-512763"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All organisms are composed of cells</a:t>
            </a:r>
          </a:p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Cells are the smallest living things</a:t>
            </a:r>
          </a:p>
          <a:p>
            <a:pPr eaLnBrk="1" hangingPunct="1">
              <a:spcBef>
                <a:spcPts val="800"/>
              </a:spcBef>
              <a:buFont typeface="Times New Roman" charset="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Cells arise only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from pre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-existing cells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5275" y="701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Theory</a:t>
            </a:r>
          </a:p>
        </p:txBody>
      </p:sp>
      <p:pic>
        <p:nvPicPr>
          <p:cNvPr id="7" name="Picture 6" descr="Schleiden and Schwan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89" y="2677124"/>
            <a:ext cx="4646876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3139" y="6358103"/>
            <a:ext cx="5034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The Cell In Development And Inheritance  </a:t>
            </a:r>
            <a:r>
              <a:rPr lang="en-US" sz="1100" dirty="0" smtClean="0">
                <a:latin typeface="Comic Sans MS"/>
                <a:cs typeface="Comic Sans MS"/>
              </a:rPr>
              <a:t>(c)Edmund B. Wilson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0252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Golgi Apparatus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Flattened stacks of interconnected membranes (</a:t>
            </a:r>
            <a:r>
              <a:rPr lang="en-US" sz="3200" b="1" dirty="0">
                <a:solidFill>
                  <a:srgbClr val="7030A0"/>
                </a:solidFill>
                <a:latin typeface="Comic Sans MS"/>
                <a:ea typeface="ＭＳ Ｐゴシック" charset="0"/>
                <a:cs typeface="Comic Sans MS"/>
              </a:rPr>
              <a:t>Golgi bodies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Functions in 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packaging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and 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distribution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of molecules 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Has </a:t>
            </a:r>
            <a:r>
              <a:rPr lang="en-US" sz="3200" i="1" dirty="0" err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cis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and</a:t>
            </a:r>
            <a:r>
              <a:rPr lang="en-US" sz="3200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trans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faces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Vesicles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transport molecules to destination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38328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gi Apparatu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2" y="945443"/>
            <a:ext cx="3986783" cy="2990088"/>
          </a:xfrm>
          <a:prstGeom prst="rect">
            <a:avLst/>
          </a:prstGeom>
        </p:spPr>
      </p:pic>
      <p:pic>
        <p:nvPicPr>
          <p:cNvPr id="3" name="Picture 2" descr="Human_leukocyte,_showing_golgi_-_TEM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7"/>
          <a:stretch/>
        </p:blipFill>
        <p:spPr>
          <a:xfrm>
            <a:off x="4906147" y="975330"/>
            <a:ext cx="3705412" cy="263711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4.20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0687" y="4742200"/>
            <a:ext cx="8681645" cy="1278728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200" dirty="0">
                <a:latin typeface="Comic Sans MS"/>
                <a:cs typeface="Comic Sans MS"/>
              </a:rPr>
              <a:t>The Golgi apparatus in this white blood cell is visible as a stack of semicircular, </a:t>
            </a:r>
            <a:r>
              <a:rPr lang="en-US" sz="2200" dirty="0" smtClean="0">
                <a:latin typeface="Comic Sans MS"/>
                <a:cs typeface="Comic Sans MS"/>
              </a:rPr>
              <a:t>flattened rings </a:t>
            </a:r>
            <a:r>
              <a:rPr lang="en-US" sz="2200" dirty="0">
                <a:latin typeface="Comic Sans MS"/>
                <a:cs typeface="Comic Sans MS"/>
              </a:rPr>
              <a:t>in the lower portion of the </a:t>
            </a:r>
            <a:r>
              <a:rPr lang="en-US" sz="2200" dirty="0" smtClean="0">
                <a:latin typeface="Comic Sans MS"/>
                <a:cs typeface="Comic Sans MS"/>
              </a:rPr>
              <a:t>image.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cs typeface="Comic Sans MS"/>
              </a:rPr>
              <a:t>Several </a:t>
            </a:r>
            <a:r>
              <a:rPr lang="en-US" sz="2200" dirty="0">
                <a:latin typeface="Comic Sans MS"/>
                <a:cs typeface="Comic Sans MS"/>
              </a:rPr>
              <a:t>vesicles can be seen near the Golgi apparatus</a:t>
            </a:r>
            <a:r>
              <a:rPr lang="en-US" sz="2200" dirty="0" smtClean="0">
                <a:latin typeface="Comic Sans MS"/>
                <a:cs typeface="Comic Sans MS"/>
              </a:rPr>
              <a:t>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31400" y="1931926"/>
            <a:ext cx="216187" cy="881912"/>
          </a:xfrm>
          <a:prstGeom prst="straightConnector1">
            <a:avLst/>
          </a:prstGeom>
          <a:ln w="38100">
            <a:solidFill>
              <a:srgbClr val="FF068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11790" y="140748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Golgi apparatus</a:t>
            </a: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840" y="3922780"/>
            <a:ext cx="3620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Golgi Apparatus</a:t>
            </a:r>
            <a:r>
              <a:rPr lang="en-US" sz="1100" dirty="0" smtClean="0">
                <a:latin typeface="Comic Sans MS"/>
                <a:cs typeface="Comic Sans MS"/>
              </a:rPr>
              <a:t> (c)Britannica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6147" y="3612448"/>
            <a:ext cx="3710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Louisa Howard</a:t>
            </a: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1803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7350" y="233554"/>
            <a:ext cx="2971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Proteins flow from RER, Golgi, Vesicle, Plasma membrane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725" y="1607401"/>
            <a:ext cx="373267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Vesicle containing proteins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bud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from </a:t>
            </a:r>
            <a:r>
              <a:rPr lang="en-US" sz="2000" dirty="0" smtClean="0">
                <a:latin typeface="Comic Sans MS"/>
                <a:ea typeface="ＭＳ Ｐゴシック" charset="0"/>
                <a:cs typeface="Comic Sans MS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ER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, diffuses and fuses to the </a:t>
            </a:r>
            <a:r>
              <a:rPr lang="en-US" sz="20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cis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face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of Golgi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apparatus.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proteins are modified and packaged into vesicles for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transport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vesicle may travel to the plasma membrane, releasing its contents to the extracellular environment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4" name="Picture 3" descr="0314_Golgi_Apparatu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9" b="4522"/>
          <a:stretch/>
        </p:blipFill>
        <p:spPr>
          <a:xfrm>
            <a:off x="4354979" y="1077823"/>
            <a:ext cx="4143958" cy="49377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3218" y="241326"/>
            <a:ext cx="6879614" cy="65953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4.18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7396" y="5964165"/>
            <a:ext cx="47454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c72e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-48f5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</a:t>
            </a:r>
            <a:r>
              <a:rPr lang="en-US" sz="1100" dirty="0" smtClean="0">
                <a:latin typeface="Comic Sans MS"/>
                <a:cs typeface="Comic Sans MS"/>
              </a:rPr>
              <a:t>redit</a:t>
            </a:r>
            <a:r>
              <a:rPr lang="en-US" sz="1100" dirty="0">
                <a:latin typeface="Comic Sans MS"/>
                <a:cs typeface="Comic Sans MS"/>
              </a:rPr>
              <a:t>: modification of work by Magnus </a:t>
            </a:r>
            <a:r>
              <a:rPr lang="en-US" sz="1100" dirty="0" err="1" smtClean="0">
                <a:latin typeface="Comic Sans MS"/>
                <a:cs typeface="Comic Sans MS"/>
              </a:rPr>
              <a:t>Manske</a:t>
            </a:r>
            <a:r>
              <a:rPr lang="en-US" sz="1100" dirty="0" smtClean="0">
                <a:latin typeface="Comic Sans MS"/>
                <a:cs typeface="Comic Sans MS"/>
              </a:rPr>
              <a:t> 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19734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Lysosomes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Membrane-bounded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digestive vesicles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Arise from Golgi apparatus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Enzymes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in lysosomes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breakdown macromolecules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destroy cells or foreign matter taken in by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phagocytosis</a:t>
            </a:r>
          </a:p>
        </p:txBody>
      </p:sp>
    </p:spTree>
    <p:extLst>
      <p:ext uri="{BB962C8B-B14F-4D97-AF65-F5344CB8AC3E}">
        <p14:creationId xmlns:p14="http://schemas.microsoft.com/office/powerpoint/2010/main" val="850389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4.21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4_0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4" r="-3578"/>
          <a:stretch/>
        </p:blipFill>
        <p:spPr>
          <a:xfrm>
            <a:off x="2175381" y="1027816"/>
            <a:ext cx="4784905" cy="322783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2675" y="4843982"/>
            <a:ext cx="8582037" cy="1736170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200" dirty="0">
                <a:latin typeface="Comic Sans MS"/>
                <a:cs typeface="Comic Sans MS"/>
              </a:rPr>
              <a:t>A macrophage has engulfed (phagocytized) a potentially pathogenic bacterium and then fuses with a lysosomes within the cell to destroy the pathogen. </a:t>
            </a:r>
            <a:endParaRPr lang="en-US" sz="2200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200" dirty="0" smtClean="0">
                <a:latin typeface="Comic Sans MS"/>
                <a:cs typeface="Comic Sans MS"/>
              </a:rPr>
              <a:t>Other </a:t>
            </a:r>
            <a:r>
              <a:rPr lang="en-US" sz="2200" dirty="0">
                <a:latin typeface="Comic Sans MS"/>
                <a:cs typeface="Comic Sans MS"/>
              </a:rPr>
              <a:t>organelles are present in the cell but for simplicity are not shown.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0140" y="4253342"/>
            <a:ext cx="4720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48f5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-b51e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641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5613" y="104590"/>
            <a:ext cx="82296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Vacuoles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9914" y="811308"/>
            <a:ext cx="8523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9715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Membrane-bounded structures in plants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Various functions depending on the cell type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There are different types of vacuoles: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Central vacuole</a:t>
            </a:r>
            <a:r>
              <a:rPr lang="en-US" b="1" dirty="0">
                <a:solidFill>
                  <a:srgbClr val="0070C0"/>
                </a:solidFill>
                <a:latin typeface="Comic Sans MS"/>
                <a:ea typeface="ＭＳ Ｐゴシック" charset="0"/>
                <a:cs typeface="Comic Sans MS"/>
              </a:rPr>
              <a:t>: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plant cells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Contractile vacuole</a:t>
            </a:r>
            <a:r>
              <a:rPr lang="en-US" b="1" dirty="0">
                <a:solidFill>
                  <a:srgbClr val="0070C0"/>
                </a:solidFill>
                <a:latin typeface="Comic Sans MS"/>
                <a:ea typeface="ＭＳ Ｐゴシック" charset="0"/>
                <a:cs typeface="Comic Sans MS"/>
              </a:rPr>
              <a:t>: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some fungi and </a:t>
            </a:r>
            <a:r>
              <a:rPr lang="en-US" dirty="0" err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protists</a:t>
            </a:r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Storage vacuoles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758721" y="5023954"/>
            <a:ext cx="2181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Central Vacuole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in </a:t>
            </a:r>
            <a:r>
              <a:rPr lang="en-US" sz="2000" dirty="0">
                <a:latin typeface="Comic Sans MS"/>
                <a:cs typeface="Comic Sans MS"/>
              </a:rPr>
              <a:t>plants, helps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maintain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turgor pressure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5470" y="6427113"/>
            <a:ext cx="5034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Large Central Vacuole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Mswester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10" name="Picture 9" descr="8277482973_d670c65b35_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70" y="3732378"/>
            <a:ext cx="544068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24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810001" y="486330"/>
            <a:ext cx="7939316" cy="11414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Mitochondria &amp; Chloroplasts: 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Learning Objectives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98320" y="2075773"/>
            <a:ext cx="8228013" cy="4063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Describe the structure of mitochondria and chloroplasts.</a:t>
            </a:r>
          </a:p>
          <a:p>
            <a:pPr>
              <a:buClrTx/>
              <a:defRPr/>
            </a:pPr>
            <a:endParaRPr lang="en-US" sz="24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Compare the function of mitochondria and chloroplasts.</a:t>
            </a:r>
          </a:p>
          <a:p>
            <a:pPr>
              <a:buClrTx/>
              <a:defRPr/>
            </a:pPr>
            <a:endParaRPr lang="en-US" sz="2400" dirty="0" smtClean="0">
              <a:latin typeface="Comic Sans MS"/>
              <a:ea typeface="MS PGothic" pitchFamily="34" charset="-128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Explain the probable origin of mitochondria and chloroplasts.</a:t>
            </a:r>
            <a:endParaRPr lang="en-US" sz="2400" dirty="0">
              <a:latin typeface="Comic Sans MS"/>
              <a:ea typeface="MS PGothic" pitchFamily="34" charset="-128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56562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Mitochondria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3863" y="1296133"/>
            <a:ext cx="8229600" cy="500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Found in all types of eukaryotic cells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Used for cell respiration 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energy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Bound by 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 membranes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Outer membrane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b="1" dirty="0" err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Intermembrane</a:t>
            </a:r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space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Inner membrane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has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cristae</a:t>
            </a:r>
            <a:r>
              <a:rPr lang="en-US" b="1" dirty="0" smtClean="0">
                <a:solidFill>
                  <a:srgbClr val="7030A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(folds</a:t>
            </a: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Matrix (inside inner membrane)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Inner membrane has proteins that carry out oxidative metabolism (energy, chapter 7)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en-US" sz="28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Have their own DNA</a:t>
            </a:r>
          </a:p>
        </p:txBody>
      </p:sp>
    </p:spTree>
    <p:extLst>
      <p:ext uri="{BB962C8B-B14F-4D97-AF65-F5344CB8AC3E}">
        <p14:creationId xmlns:p14="http://schemas.microsoft.com/office/powerpoint/2010/main" val="211158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15_Mitochondrion_new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"/>
          <a:stretch/>
        </p:blipFill>
        <p:spPr>
          <a:xfrm>
            <a:off x="755019" y="3395570"/>
            <a:ext cx="7633962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9132" y="179721"/>
            <a:ext cx="22043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Mitochondrial Ribosome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Kelvinsong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692" y="6566797"/>
            <a:ext cx="7459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48f5-b51e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  <p:pic>
        <p:nvPicPr>
          <p:cNvPr id="2" name="Picture 1" descr="Mitochondrion_structu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823"/>
            <a:ext cx="4572000" cy="3200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2476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994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4.14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3_0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4" r="-1874"/>
          <a:stretch>
            <a:fillRect/>
          </a:stretch>
        </p:blipFill>
        <p:spPr>
          <a:xfrm>
            <a:off x="1201682" y="748431"/>
            <a:ext cx="6572124" cy="285292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6955" y="4191606"/>
            <a:ext cx="8727711" cy="2539393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This TEM image shows </a:t>
            </a:r>
            <a:r>
              <a:rPr lang="en-US" sz="1700" dirty="0">
                <a:latin typeface="Comic Sans MS"/>
                <a:cs typeface="Comic Sans MS"/>
              </a:rPr>
              <a:t>a </a:t>
            </a:r>
            <a:r>
              <a:rPr lang="en-US" sz="1700" b="1" dirty="0" smtClean="0">
                <a:latin typeface="Comic Sans MS"/>
                <a:cs typeface="Comic Sans MS"/>
              </a:rPr>
              <a:t>mitochondrion</a:t>
            </a:r>
            <a:r>
              <a:rPr lang="en-US" sz="1700" dirty="0" smtClean="0">
                <a:latin typeface="Comic Sans MS"/>
                <a:cs typeface="Comic Sans MS"/>
              </a:rPr>
              <a:t>.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This organelle has an outer membrane and an inner membrane.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The inner membrane contains </a:t>
            </a:r>
            <a:r>
              <a:rPr lang="en-US" sz="1700" dirty="0">
                <a:latin typeface="Comic Sans MS"/>
                <a:cs typeface="Comic Sans MS"/>
              </a:rPr>
              <a:t>folds, called </a:t>
            </a:r>
            <a:r>
              <a:rPr lang="en-US" sz="1700" b="1" dirty="0">
                <a:solidFill>
                  <a:srgbClr val="7030A0"/>
                </a:solidFill>
                <a:latin typeface="Comic Sans MS"/>
                <a:cs typeface="Comic Sans MS"/>
              </a:rPr>
              <a:t>cristae</a:t>
            </a:r>
            <a:r>
              <a:rPr lang="en-US" sz="1700" dirty="0">
                <a:latin typeface="Comic Sans MS"/>
                <a:cs typeface="Comic Sans MS"/>
              </a:rPr>
              <a:t>, which </a:t>
            </a:r>
            <a:r>
              <a:rPr lang="en-US" sz="1700" b="1" i="1" dirty="0">
                <a:solidFill>
                  <a:srgbClr val="C00000"/>
                </a:solidFill>
                <a:latin typeface="Comic Sans MS"/>
                <a:cs typeface="Comic Sans MS"/>
              </a:rPr>
              <a:t>increase its surface area</a:t>
            </a:r>
            <a:r>
              <a:rPr lang="en-US" sz="1700" dirty="0">
                <a:latin typeface="Comic Sans MS"/>
                <a:cs typeface="Comic Sans MS"/>
              </a:rPr>
              <a:t>. </a:t>
            </a:r>
            <a:endParaRPr lang="en-US" sz="17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The </a:t>
            </a:r>
            <a:r>
              <a:rPr lang="en-US" sz="1700" dirty="0">
                <a:latin typeface="Comic Sans MS"/>
                <a:cs typeface="Comic Sans MS"/>
              </a:rPr>
              <a:t>space between the </a:t>
            </a:r>
            <a:r>
              <a:rPr lang="en-US" sz="1700" dirty="0" smtClean="0">
                <a:latin typeface="Comic Sans MS"/>
                <a:cs typeface="Comic Sans MS"/>
              </a:rPr>
              <a:t>two membranes </a:t>
            </a:r>
            <a:r>
              <a:rPr lang="en-US" sz="1700" dirty="0">
                <a:latin typeface="Comic Sans MS"/>
                <a:cs typeface="Comic Sans MS"/>
              </a:rPr>
              <a:t>is called the intermembrane space, and the space inside the inner membrane is </a:t>
            </a:r>
            <a:r>
              <a:rPr lang="en-US" sz="1700" dirty="0" smtClean="0">
                <a:latin typeface="Comic Sans MS"/>
                <a:cs typeface="Comic Sans MS"/>
              </a:rPr>
              <a:t>called the </a:t>
            </a:r>
            <a:r>
              <a:rPr lang="en-US" sz="1700" dirty="0">
                <a:latin typeface="Comic Sans MS"/>
                <a:cs typeface="Comic Sans MS"/>
              </a:rPr>
              <a:t>mitochondrial matrix. </a:t>
            </a:r>
            <a:endParaRPr lang="en-US" sz="17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ATP </a:t>
            </a:r>
            <a:r>
              <a:rPr lang="en-US" sz="1700" dirty="0">
                <a:latin typeface="Comic Sans MS"/>
                <a:cs typeface="Comic Sans MS"/>
              </a:rPr>
              <a:t>synthesis takes place on the inner membrane. </a:t>
            </a:r>
            <a:endParaRPr lang="en-US" sz="1700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695" y="3565196"/>
            <a:ext cx="6564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Matthew Britton; scale-bar data from Matt Russell</a:t>
            </a: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77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72775" y="1447800"/>
            <a:ext cx="8229600" cy="509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Cell size is </a:t>
            </a:r>
            <a:r>
              <a:rPr lang="en-US" alt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limited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Most cells are relatively small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Think about how things get in and out of cell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Rate of </a:t>
            </a:r>
            <a:r>
              <a:rPr lang="en-US" alt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diffusion</a:t>
            </a:r>
            <a:r>
              <a:rPr lang="en-US" alt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altLang="en-US" dirty="0" smtClean="0">
                <a:latin typeface="Comic Sans MS"/>
                <a:cs typeface="Comic Sans MS"/>
              </a:rPr>
              <a:t>affected by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Surface area available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Temperature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Concentration gradient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Distance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767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Theory</a:t>
            </a:r>
          </a:p>
        </p:txBody>
      </p:sp>
    </p:spTree>
    <p:extLst>
      <p:ext uri="{BB962C8B-B14F-4D97-AF65-F5344CB8AC3E}">
        <p14:creationId xmlns:p14="http://schemas.microsoft.com/office/powerpoint/2010/main" val="3842637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4.19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4_02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7" r="-1598"/>
          <a:stretch/>
        </p:blipFill>
        <p:spPr>
          <a:xfrm>
            <a:off x="719667" y="938943"/>
            <a:ext cx="7704666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0544" y="5208751"/>
            <a:ext cx="8062912" cy="1197693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200" dirty="0">
                <a:latin typeface="Comic Sans MS"/>
                <a:cs typeface="Comic Sans MS"/>
              </a:rPr>
              <a:t>This transmission electron micrograph shows the rough endoplasmic reticulum </a:t>
            </a:r>
            <a:r>
              <a:rPr lang="en-US" sz="2200" dirty="0" smtClean="0">
                <a:latin typeface="Comic Sans MS"/>
                <a:cs typeface="Comic Sans MS"/>
              </a:rPr>
              <a:t>and other </a:t>
            </a:r>
            <a:r>
              <a:rPr lang="en-US" sz="2200" dirty="0">
                <a:latin typeface="Comic Sans MS"/>
                <a:cs typeface="Comic Sans MS"/>
              </a:rPr>
              <a:t>organelles in a pancreatic cell</a:t>
            </a:r>
            <a:r>
              <a:rPr lang="en-US" sz="2200" dirty="0" smtClean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573" y="4418755"/>
            <a:ext cx="6564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 smtClean="0">
                <a:latin typeface="Comic Sans MS"/>
                <a:cs typeface="Comic Sans MS"/>
              </a:rPr>
              <a:t>Credit</a:t>
            </a:r>
            <a:r>
              <a:rPr lang="en-US" sz="1100" dirty="0">
                <a:latin typeface="Comic Sans MS"/>
                <a:cs typeface="Comic Sans MS"/>
              </a:rPr>
              <a:t>: modification of work by Louisa Howard   </a:t>
            </a: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030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Chloroplasts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3874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Organelles present in cells of plants and some other eukaryotes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Contain chlorophyll for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photosynthesis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Surrounded by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 membranes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Thylakoids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: membranous sacs within the inner membrane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Grana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are stacks of thylakoids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Stroma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fluid matrix inside chloroplast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Have their own DNA</a:t>
            </a:r>
          </a:p>
        </p:txBody>
      </p:sp>
    </p:spTree>
    <p:extLst>
      <p:ext uri="{BB962C8B-B14F-4D97-AF65-F5344CB8AC3E}">
        <p14:creationId xmlns:p14="http://schemas.microsoft.com/office/powerpoint/2010/main" val="21899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8438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4.17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4037" y="4103141"/>
            <a:ext cx="8661112" cy="2585526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The </a:t>
            </a:r>
            <a:r>
              <a:rPr lang="en-US" sz="1700" dirty="0">
                <a:latin typeface="Comic Sans MS"/>
                <a:cs typeface="Comic Sans MS"/>
              </a:rPr>
              <a:t>chloroplast has an outer membrane, an inner membrane, and membrane </a:t>
            </a:r>
            <a:r>
              <a:rPr lang="en-US" sz="1700" dirty="0" smtClean="0">
                <a:latin typeface="Comic Sans MS"/>
                <a:cs typeface="Comic Sans MS"/>
              </a:rPr>
              <a:t>structures called </a:t>
            </a:r>
            <a:r>
              <a:rPr lang="en-US" sz="17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thylakoids</a:t>
            </a:r>
            <a:r>
              <a:rPr lang="en-US" sz="1700" dirty="0" smtClean="0">
                <a:latin typeface="Comic Sans MS"/>
                <a:cs typeface="Comic Sans MS"/>
              </a:rPr>
              <a:t> that are stacked into </a:t>
            </a:r>
            <a:r>
              <a:rPr lang="en-US" sz="17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grana</a:t>
            </a:r>
            <a:r>
              <a:rPr lang="en-US" sz="1700" dirty="0" smtClean="0">
                <a:latin typeface="Comic Sans MS"/>
                <a:cs typeface="Comic Sans MS"/>
              </a:rPr>
              <a:t>.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The space inside the thylakoid membranes is called the </a:t>
            </a:r>
            <a:r>
              <a:rPr lang="en-US" sz="1700" dirty="0">
                <a:latin typeface="Comic Sans MS"/>
                <a:cs typeface="Comic Sans MS"/>
              </a:rPr>
              <a:t>thylakoid space. </a:t>
            </a:r>
            <a:endParaRPr lang="en-US" sz="1700" dirty="0" smtClean="0">
              <a:latin typeface="Comic Sans MS"/>
              <a:cs typeface="Comic Sans MS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The </a:t>
            </a:r>
            <a:r>
              <a:rPr lang="en-US" sz="1700" dirty="0">
                <a:latin typeface="Comic Sans MS"/>
                <a:cs typeface="Comic Sans MS"/>
              </a:rPr>
              <a:t>light harvesting reactions take place in the thylakoid membranes, and </a:t>
            </a:r>
            <a:r>
              <a:rPr lang="en-US" sz="1700" dirty="0" smtClean="0">
                <a:latin typeface="Comic Sans MS"/>
                <a:cs typeface="Comic Sans MS"/>
              </a:rPr>
              <a:t>the synthesis </a:t>
            </a:r>
            <a:r>
              <a:rPr lang="en-US" sz="1700" dirty="0">
                <a:latin typeface="Comic Sans MS"/>
                <a:cs typeface="Comic Sans MS"/>
              </a:rPr>
              <a:t>of sugar takes place in the fluid inside the inner membrane, which is called the </a:t>
            </a:r>
            <a:r>
              <a:rPr lang="en-US" sz="17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stroma</a:t>
            </a:r>
            <a:r>
              <a:rPr lang="en-US" sz="1700" dirty="0" smtClean="0">
                <a:latin typeface="Comic Sans MS"/>
                <a:cs typeface="Comic Sans MS"/>
              </a:rPr>
              <a:t>. 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700" dirty="0" smtClean="0">
                <a:latin typeface="Comic Sans MS"/>
                <a:cs typeface="Comic Sans MS"/>
              </a:rPr>
              <a:t>Chloroplasts </a:t>
            </a:r>
            <a:r>
              <a:rPr lang="en-US" sz="1700" dirty="0">
                <a:latin typeface="Comic Sans MS"/>
                <a:cs typeface="Comic Sans MS"/>
              </a:rPr>
              <a:t>also have their own genome, which is contained on a single circular chromosome.</a:t>
            </a:r>
          </a:p>
        </p:txBody>
      </p:sp>
      <p:pic>
        <p:nvPicPr>
          <p:cNvPr id="3" name="Picture 2" descr="2000px-Scheme_Chloroplast-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1" y="776115"/>
            <a:ext cx="5356319" cy="3200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635004" y="2480949"/>
            <a:ext cx="1693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omic Sans MS"/>
                <a:cs typeface="Comic Sans MS"/>
              </a:rPr>
              <a:t>(aqueous fluid)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781" y="1357013"/>
            <a:ext cx="1693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omic Sans MS"/>
                <a:cs typeface="Comic Sans MS"/>
              </a:rPr>
              <a:t>(stack of thylakoids)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3" y="787973"/>
            <a:ext cx="1566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Scheme Chloroplast-en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Miguelsierra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01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Endosymbiosis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Proposes that some of today’s eukaryotic organelles evolved by a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symbiosis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arising between two cells that were each free-living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One cell, a prokaryote, was engulfed by and became part of another cell, which was the precursor of modern eukaryotes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Origin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of 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Mitochondria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and 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chloroplasts</a:t>
            </a:r>
          </a:p>
        </p:txBody>
      </p:sp>
    </p:spTree>
    <p:extLst>
      <p:ext uri="{BB962C8B-B14F-4D97-AF65-F5344CB8AC3E}">
        <p14:creationId xmlns:p14="http://schemas.microsoft.com/office/powerpoint/2010/main" val="783084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7685" y="6374995"/>
            <a:ext cx="2196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Serial Endosymbiosis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Klevinsong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5" name="Picture 4" descr="415px-Serial_endosymbio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16" y="0"/>
            <a:ext cx="4751369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63854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760" y="486330"/>
            <a:ext cx="7656364" cy="11414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The Cytoskeleton: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Learning 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3040" y="2169615"/>
            <a:ext cx="8228013" cy="2209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Contrast the structure and function of different fibers in the cytoskeleton. </a:t>
            </a:r>
          </a:p>
          <a:p>
            <a:pPr marL="342900" indent="-342900">
              <a:buClrTx/>
              <a:buFont typeface="Arial"/>
              <a:buChar char="•"/>
              <a:defRPr/>
            </a:pPr>
            <a:endParaRPr lang="en-US" sz="2400" dirty="0">
              <a:latin typeface="Comic Sans MS"/>
              <a:ea typeface="MS PGothic" pitchFamily="34" charset="-128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ea typeface="MS PGothic" pitchFamily="34" charset="-128"/>
                <a:cs typeface="Comic Sans MS"/>
              </a:rPr>
              <a:t>Illustrate the role of microtubules in intracellular transport.</a:t>
            </a:r>
            <a:endParaRPr lang="en-US" sz="2400" dirty="0">
              <a:latin typeface="Comic Sans MS"/>
              <a:ea typeface="MS PGothic" pitchFamily="34" charset="-128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930153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008" y="181562"/>
            <a:ext cx="8062912" cy="65953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4.22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4_05_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" b="-1090"/>
          <a:stretch>
            <a:fillRect/>
          </a:stretch>
        </p:blipFill>
        <p:spPr>
          <a:xfrm>
            <a:off x="164353" y="385316"/>
            <a:ext cx="4527176" cy="5901371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059300" y="1107617"/>
            <a:ext cx="3913188" cy="5256973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200" b="1" dirty="0">
                <a:solidFill>
                  <a:srgbClr val="7030A0"/>
                </a:solidFill>
                <a:latin typeface="Comic Sans MS"/>
                <a:cs typeface="Comic Sans MS"/>
              </a:rPr>
              <a:t>Microfilaments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 thicken the cortex around the inner edge of a cell; like rubber bands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, they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resist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tension.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Microtubules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are found in the interior of the cell where they maintain cell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shape by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resisting compressive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forces.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200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Intermediate </a:t>
            </a:r>
            <a:r>
              <a:rPr lang="en-US" sz="2200" b="1" dirty="0">
                <a:solidFill>
                  <a:srgbClr val="7030A0"/>
                </a:solidFill>
                <a:latin typeface="Comic Sans MS"/>
                <a:cs typeface="Comic Sans MS"/>
              </a:rPr>
              <a:t>filaments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are found throughout the cell and 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cs typeface="Comic Sans MS"/>
              </a:rPr>
              <a:t>hold organelles </a:t>
            </a: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in place.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793" y="6219137"/>
            <a:ext cx="656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48f5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-b51e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665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5219" y="170771"/>
            <a:ext cx="8062912" cy="65953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4.23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5_0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62" y="1253773"/>
            <a:ext cx="2907730" cy="4022725"/>
          </a:xfr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1452" y="339444"/>
            <a:ext cx="8229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/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Microfilaments </a:t>
            </a:r>
            <a:endParaRPr lang="en-US" sz="2800" b="1" dirty="0" smtClean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/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actin filaments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marL="0" indent="0" eaLnBrk="1" hangingPunct="1"/>
            <a:endParaRPr lang="en-US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Two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 chains loosely </a:t>
            </a:r>
            <a:endParaRPr lang="en-US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/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twined together</a:t>
            </a:r>
          </a:p>
          <a:p>
            <a:pPr marL="0" indent="0" eaLnBrk="1" hangingPunct="1"/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Movements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like contraction, </a:t>
            </a:r>
            <a:endParaRPr lang="en-US" dirty="0" smtClean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/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crawling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, “pinching”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42393" y="4063319"/>
            <a:ext cx="300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Amoeboid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Movement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5526" y="6250567"/>
            <a:ext cx="4113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72e</a:t>
            </a:r>
            <a:r>
              <a:rPr lang="en-US" sz="1100" u="sng" dirty="0">
                <a:latin typeface="Comic Sans MS"/>
                <a:cs typeface="Comic Sans MS"/>
              </a:rPr>
              <a:t>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329" y="6381344"/>
            <a:ext cx="5034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Amoeba </a:t>
            </a:r>
            <a:r>
              <a:rPr lang="en-US" sz="1100" u="sng" dirty="0" err="1" smtClean="0">
                <a:latin typeface="Comic Sans MS"/>
                <a:cs typeface="Comic Sans MS"/>
              </a:rPr>
              <a:t>proteus</a:t>
            </a:r>
            <a:r>
              <a:rPr lang="en-US" sz="1100" dirty="0" smtClean="0">
                <a:latin typeface="Comic Sans MS"/>
                <a:cs typeface="Comic Sans MS"/>
              </a:rPr>
              <a:t> (c)Norbert </a:t>
            </a:r>
            <a:r>
              <a:rPr lang="en-US" sz="1100" dirty="0" err="1" smtClean="0">
                <a:latin typeface="Comic Sans MS"/>
                <a:cs typeface="Comic Sans MS"/>
              </a:rPr>
              <a:t>Hulsman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1100" u="sng" dirty="0" smtClean="0">
                <a:latin typeface="Comic Sans MS"/>
                <a:cs typeface="Comic Sans MS"/>
              </a:rPr>
              <a:t>Public domain;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Amoe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2" y="4416779"/>
            <a:ext cx="311811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4.24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5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788" b="-51788"/>
          <a:stretch>
            <a:fillRect/>
          </a:stretch>
        </p:blipFill>
        <p:spPr>
          <a:xfrm>
            <a:off x="546845" y="614392"/>
            <a:ext cx="8062913" cy="3500071"/>
          </a:xfr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0510" y="3760699"/>
            <a:ext cx="8674195" cy="28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700"/>
              </a:spcBef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Intermediate filaments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Between the size of actin filaments and 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microtubules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Consists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of several intertwined strands of fibrous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proteins</a:t>
            </a:r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Very stable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– usually not broken down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Example: Keratin</a:t>
            </a:r>
          </a:p>
          <a:p>
            <a:pPr lvl="1" eaLnBrk="1" hangingPunct="1">
              <a:spcBef>
                <a:spcPts val="600"/>
              </a:spcBef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607" y="3213075"/>
            <a:ext cx="656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60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4.25</a:t>
            </a:r>
            <a:endParaRPr lang="en-US" sz="3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5_04ab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4" r="-11334"/>
          <a:stretch>
            <a:fillRect/>
          </a:stretch>
        </p:blipFill>
        <p:spPr>
          <a:xfrm>
            <a:off x="862559" y="958035"/>
            <a:ext cx="7372578" cy="3200400"/>
          </a:xfr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9176" y="4487988"/>
            <a:ext cx="8740589" cy="22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700"/>
              </a:spcBef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Microtubules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2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Largest</a:t>
            </a:r>
            <a:r>
              <a:rPr lang="en-US" sz="2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of the cytoskeletal </a:t>
            </a:r>
            <a:r>
              <a:rPr lang="en-US" sz="2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elements</a:t>
            </a:r>
            <a:endParaRPr lang="en-US" sz="2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Hollow dimers </a:t>
            </a:r>
            <a:r>
              <a:rPr lang="en-US" sz="2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of </a:t>
            </a:r>
            <a:r>
              <a:rPr lang="en-US" sz="2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α-</a:t>
            </a:r>
            <a:r>
              <a:rPr lang="en-US" sz="2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and </a:t>
            </a:r>
            <a:r>
              <a:rPr lang="en-US" sz="2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β-tubulin subunits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Facilitate movement of cell and materials within </a:t>
            </a:r>
            <a:r>
              <a:rPr lang="en-US" sz="2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sz="2200" dirty="0">
                <a:solidFill>
                  <a:schemeClr val="tx1"/>
                </a:solidFill>
                <a:latin typeface="Comic Sans MS"/>
                <a:cs typeface="Comic Sans MS"/>
              </a:rPr>
              <a:t>The left image shows the molecular structure of the tube.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812" y="4145262"/>
            <a:ext cx="656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368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4825" y="1508403"/>
            <a:ext cx="82296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Surface area-to-volume ratio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Small cells have an advantage over large cells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As cells get larger volume increases more rapidly than its surface area</a:t>
            </a:r>
          </a:p>
          <a:p>
            <a:pPr eaLnBrk="1" hangingPunct="1">
              <a:spcBef>
                <a:spcPts val="800"/>
              </a:spcBef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If Cell radius increases by 10 times…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Surface area increases by 100 times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Volume increases by 1000 times!</a:t>
            </a:r>
          </a:p>
          <a:p>
            <a:pPr eaLnBrk="1" hangingPunct="1">
              <a:spcBef>
                <a:spcPts val="800"/>
              </a:spcBef>
            </a:pP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</a:pP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767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Theory</a:t>
            </a:r>
          </a:p>
        </p:txBody>
      </p:sp>
    </p:spTree>
    <p:extLst>
      <p:ext uri="{BB962C8B-B14F-4D97-AF65-F5344CB8AC3E}">
        <p14:creationId xmlns:p14="http://schemas.microsoft.com/office/powerpoint/2010/main" val="1836389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Centrosomes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Region surrounding </a:t>
            </a:r>
            <a:r>
              <a:rPr lang="en-US" sz="32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centrioles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in almost all animal cells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Microtubule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-organizing center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Can nucleate the assembly of microtubules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Animal cells and most </a:t>
            </a:r>
            <a:r>
              <a:rPr lang="en-US" sz="3200" dirty="0" err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protists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have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centrioles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– pair of organelles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Organize microtubules for </a:t>
            </a:r>
            <a:r>
              <a:rPr lang="en-US" sz="32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division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Plants and fungi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usually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lack centrioles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09301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4.15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3_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9" r="-2566"/>
          <a:stretch/>
        </p:blipFill>
        <p:spPr>
          <a:xfrm>
            <a:off x="2026761" y="1007161"/>
            <a:ext cx="5049227" cy="292608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40463" y="4478602"/>
            <a:ext cx="8179649" cy="2181815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The </a:t>
            </a:r>
            <a:r>
              <a:rPr lang="en-US" b="1" dirty="0">
                <a:solidFill>
                  <a:srgbClr val="7030A0"/>
                </a:solidFill>
                <a:latin typeface="Comic Sans MS"/>
                <a:cs typeface="Comic Sans MS"/>
              </a:rPr>
              <a:t>centrosome</a:t>
            </a:r>
            <a:r>
              <a:rPr lang="en-US" dirty="0">
                <a:latin typeface="Comic Sans MS"/>
                <a:cs typeface="Comic Sans MS"/>
              </a:rPr>
              <a:t> consists of </a:t>
            </a:r>
            <a:r>
              <a:rPr lang="en-US" b="1" dirty="0">
                <a:latin typeface="Comic Sans MS"/>
                <a:cs typeface="Comic Sans MS"/>
              </a:rPr>
              <a:t>two centrioles </a:t>
            </a:r>
            <a:r>
              <a:rPr lang="en-US" dirty="0">
                <a:latin typeface="Comic Sans MS"/>
                <a:cs typeface="Comic Sans MS"/>
              </a:rPr>
              <a:t>that lie at right angles to each other.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Each centriole is a cylinder made up of nine triplets of microtubules. 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Nontubulin</a:t>
            </a:r>
            <a:r>
              <a:rPr lang="en-US" dirty="0" smtClean="0">
                <a:latin typeface="Comic Sans MS"/>
                <a:cs typeface="Comic Sans MS"/>
              </a:rPr>
              <a:t> proteins (indicated by the green lines) hold the microtubule triplets together.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7996" y="3915592"/>
            <a:ext cx="656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788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Movement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823" y="1417638"/>
            <a:ext cx="8531411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Essentially all cell motion is tied to the movement of actin filaments, microtubules, or both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Some cells crawl using actin microfilaments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Flagella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and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cilia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have 9 + 2 arrangement of 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microtubules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Not like prokaryotic flagella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Cilia are shorter and more numerous</a:t>
            </a:r>
          </a:p>
        </p:txBody>
      </p:sp>
    </p:spTree>
    <p:extLst>
      <p:ext uri="{BB962C8B-B14F-4D97-AF65-F5344CB8AC3E}">
        <p14:creationId xmlns:p14="http://schemas.microsoft.com/office/powerpoint/2010/main" val="2576820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4.26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5_05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7" b="2243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19482"/>
            <a:ext cx="8062912" cy="1113915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This transmission electron micrograph of two flagella shows the </a:t>
            </a:r>
            <a:r>
              <a:rPr lang="en-US" b="1" dirty="0">
                <a:solidFill>
                  <a:srgbClr val="7030A0"/>
                </a:solidFill>
                <a:latin typeface="Comic Sans MS"/>
                <a:cs typeface="Comic Sans MS"/>
              </a:rPr>
              <a:t>9 + 2 array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of microtubules</a:t>
            </a:r>
            <a:r>
              <a:rPr lang="en-US" dirty="0">
                <a:latin typeface="Comic Sans MS"/>
                <a:cs typeface="Comic Sans MS"/>
              </a:rPr>
              <a:t>: nine microtubule doublets surround a single microtubule doublet. 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092" y="4598058"/>
            <a:ext cx="65643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48f5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-b51e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modification of work by Dartmouth Electron Microscope </a:t>
            </a:r>
            <a:endParaRPr lang="en-US" sz="1100" dirty="0" smtClean="0">
              <a:latin typeface="Comic Sans MS"/>
              <a:cs typeface="Comic Sans MS"/>
            </a:endParaRPr>
          </a:p>
          <a:p>
            <a:r>
              <a:rPr lang="en-US" sz="1100" dirty="0" smtClean="0">
                <a:latin typeface="Comic Sans MS"/>
                <a:cs typeface="Comic Sans MS"/>
              </a:rPr>
              <a:t>Facility</a:t>
            </a:r>
            <a:r>
              <a:rPr lang="en-US" sz="1100" dirty="0">
                <a:latin typeface="Comic Sans MS"/>
                <a:cs typeface="Comic Sans MS"/>
              </a:rPr>
              <a:t>, Dartmouth College; scale-bar data from Matt </a:t>
            </a:r>
            <a:r>
              <a:rPr lang="de-DE" sz="1100" dirty="0">
                <a:latin typeface="Comic Sans MS"/>
                <a:cs typeface="Comic Sans MS"/>
              </a:rPr>
              <a:t>Russell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976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otor proteins dyne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08" y="1763487"/>
            <a:ext cx="4672584" cy="4672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95522" y="299155"/>
            <a:ext cx="85803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Vesicles can be transported along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microtubules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using </a:t>
            </a: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motor 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proteins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and ATP</a:t>
            </a:r>
          </a:p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-motor proteins are </a:t>
            </a:r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dynein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dynactin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complexes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657" y="4561114"/>
            <a:ext cx="219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Microtubule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39686" y="4745780"/>
            <a:ext cx="892628" cy="0"/>
          </a:xfrm>
          <a:prstGeom prst="line">
            <a:avLst/>
          </a:prstGeom>
          <a:ln>
            <a:solidFill>
              <a:srgbClr val="212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7802" y="6413002"/>
            <a:ext cx="5034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A Cytoplasmic Dynein Motor Bound To A Microtubule</a:t>
            </a:r>
            <a:r>
              <a:rPr lang="en-US" sz="1100" dirty="0" smtClean="0">
                <a:latin typeface="Comic Sans MS"/>
                <a:cs typeface="Comic Sans MS"/>
              </a:rPr>
              <a:t> (c)The </a:t>
            </a:r>
            <a:r>
              <a:rPr lang="en-US" sz="1100" dirty="0" err="1" smtClean="0">
                <a:latin typeface="Comic Sans MS"/>
                <a:cs typeface="Comic Sans MS"/>
              </a:rPr>
              <a:t>Trappist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domain; 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149183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8586" y="598721"/>
            <a:ext cx="8535801" cy="61401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Extracellular Structures and Cell Movement: 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Learning Objectives</a:t>
            </a:r>
            <a:endParaRPr lang="en-US" sz="3200" b="1" dirty="0" smtClean="0">
              <a:solidFill>
                <a:srgbClr val="C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Describe how cells move.</a:t>
            </a:r>
            <a:endParaRPr lang="en-US" sz="2400" dirty="0">
              <a:latin typeface="Comic Sans MS"/>
              <a:ea typeface="ＭＳ Ｐゴシック" charset="0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Identify the different cytoskeletal elements involved in cell movement.</a:t>
            </a:r>
            <a:endParaRPr lang="en-US" sz="2400" dirty="0">
              <a:latin typeface="Comic Sans MS"/>
              <a:ea typeface="ＭＳ Ｐゴシック" charset="0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Classify the elements of extracellular matrix in animal cells.</a:t>
            </a:r>
          </a:p>
          <a:p>
            <a:pPr marL="457200" indent="-457200"/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 </a:t>
            </a:r>
          </a:p>
          <a:p>
            <a:pPr marL="274320" lvl="1" indent="0">
              <a:buNone/>
            </a:pPr>
            <a:r>
              <a:rPr lang="en-US" sz="3200" b="1" dirty="0" smtClean="0">
                <a:latin typeface="Comic Sans MS"/>
                <a:ea typeface="ＭＳ Ｐゴシック" charset="0"/>
                <a:cs typeface="Comic Sans MS"/>
              </a:rPr>
              <a:t>Cell-to-Cell Interactions: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Learning Objectives</a:t>
            </a:r>
            <a:endParaRPr lang="en-US" sz="3200" b="1" dirty="0" smtClean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Differentiate between types of cell junctions.</a:t>
            </a:r>
            <a:endParaRPr lang="en-US" sz="2400" dirty="0">
              <a:latin typeface="Comic Sans MS"/>
              <a:ea typeface="ＭＳ Ｐゴシック" charset="0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latin typeface="Comic Sans MS"/>
                <a:ea typeface="ＭＳ Ｐゴシック" charset="0"/>
                <a:cs typeface="Comic Sans MS"/>
              </a:rPr>
              <a:t>Describe the roles of surface proteins.</a:t>
            </a:r>
            <a:endParaRPr lang="en-US" sz="2400" dirty="0"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133389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94108" y="771504"/>
            <a:ext cx="776306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Eukaryotic Cell Walls</a:t>
            </a: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8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Plants, fungi, and many </a:t>
            </a:r>
            <a:r>
              <a:rPr lang="en-US" altLang="en-US" sz="2800" dirty="0" err="1" smtClean="0">
                <a:latin typeface="Comic Sans MS"/>
                <a:cs typeface="Comic Sans MS"/>
              </a:rPr>
              <a:t>protists</a:t>
            </a:r>
            <a:endParaRPr lang="en-US" altLang="en-US" sz="2800" dirty="0" smtClean="0">
              <a:latin typeface="Comic Sans MS"/>
              <a:cs typeface="Comic Sans MS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Different from prokaryote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latin typeface="Comic Sans MS"/>
                <a:cs typeface="Comic Sans MS"/>
              </a:rPr>
              <a:t>Plants</a:t>
            </a:r>
            <a:r>
              <a:rPr lang="en-US" altLang="en-US" sz="2800" dirty="0" smtClean="0">
                <a:latin typeface="Comic Sans MS"/>
                <a:cs typeface="Comic Sans MS"/>
              </a:rPr>
              <a:t> and </a:t>
            </a:r>
            <a:r>
              <a:rPr lang="en-US" altLang="en-US" sz="2800" b="1" dirty="0" err="1" smtClean="0">
                <a:latin typeface="Comic Sans MS"/>
                <a:cs typeface="Comic Sans MS"/>
              </a:rPr>
              <a:t>protists</a:t>
            </a:r>
            <a:r>
              <a:rPr lang="en-US" altLang="en-US" sz="2800" dirty="0" smtClean="0">
                <a:latin typeface="Comic Sans MS"/>
                <a:cs typeface="Comic Sans MS"/>
              </a:rPr>
              <a:t>: 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cellulose</a:t>
            </a:r>
            <a:r>
              <a:rPr lang="en-US" alt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latin typeface="Comic Sans MS"/>
                <a:cs typeface="Comic Sans MS"/>
              </a:rPr>
              <a:t>Fungi</a:t>
            </a:r>
            <a:r>
              <a:rPr lang="en-US" altLang="en-US" sz="2800" dirty="0" smtClean="0">
                <a:latin typeface="Comic Sans MS"/>
                <a:cs typeface="Comic Sans MS"/>
              </a:rPr>
              <a:t>: 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chitin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latin typeface="Comic Sans MS"/>
                <a:cs typeface="Comic Sans MS"/>
              </a:rPr>
              <a:t>Plants</a:t>
            </a:r>
            <a:r>
              <a:rPr lang="en-US" altLang="en-US" sz="2800" dirty="0" smtClean="0">
                <a:latin typeface="Comic Sans MS"/>
                <a:cs typeface="Comic Sans MS"/>
              </a:rPr>
              <a:t>: </a:t>
            </a:r>
            <a:r>
              <a:rPr lang="en-US" altLang="en-US" sz="2800" b="1" i="1" dirty="0" smtClean="0">
                <a:latin typeface="Comic Sans MS"/>
                <a:cs typeface="Comic Sans MS"/>
              </a:rPr>
              <a:t>primary</a:t>
            </a:r>
            <a:r>
              <a:rPr lang="en-US" altLang="en-US" sz="2800" dirty="0" smtClean="0">
                <a:latin typeface="Comic Sans MS"/>
                <a:cs typeface="Comic Sans MS"/>
              </a:rPr>
              <a:t> and </a:t>
            </a:r>
            <a:r>
              <a:rPr lang="en-US" altLang="en-US" sz="2800" b="1" i="1" dirty="0" smtClean="0">
                <a:latin typeface="Comic Sans MS"/>
                <a:cs typeface="Comic Sans MS"/>
              </a:rPr>
              <a:t>secondary</a:t>
            </a:r>
            <a:r>
              <a:rPr lang="en-US" altLang="en-US" sz="2800" dirty="0" smtClean="0">
                <a:latin typeface="Comic Sans MS"/>
                <a:cs typeface="Comic Sans MS"/>
              </a:rPr>
              <a:t> cell walls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defRPr/>
            </a:pPr>
            <a:endParaRPr lang="en-US" altLang="en-US" sz="28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89011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Extracellular Matrix (ECM)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2600" y="1686577"/>
            <a:ext cx="8229600" cy="43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Animal cells lack cell walls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Secrete an elaborate mixture of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glycoproteins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(protein with sugar -“</a:t>
            </a:r>
            <a:r>
              <a:rPr lang="en-US" altLang="ja-JP" sz="2800" i="1" dirty="0" err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glyco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”</a:t>
            </a:r>
            <a:r>
              <a:rPr lang="en-US" altLang="ja-JP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- attached) into the space around them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Collagen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may be abundant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Form a protective layer over the cell surface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 err="1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Integrins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link ECM to cell’s cytoskeleton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Influence cell behavior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8919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Figure 4.27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6_0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3" b="-800"/>
          <a:stretch/>
        </p:blipFill>
        <p:spPr>
          <a:xfrm>
            <a:off x="194039" y="545774"/>
            <a:ext cx="5066146" cy="5650431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473507" y="2568948"/>
            <a:ext cx="3670493" cy="1909048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The extracellular matrix consists of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a network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of proteins and carbohydrates.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967" y="6143510"/>
            <a:ext cx="656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4f21b5eabd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14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3628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Cell-to-cell interactions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820491"/>
            <a:ext cx="7780559" cy="37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457200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Surface proteins give cells identity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Cells make contact, “read” each other, and react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Glycolipids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(lipids with carbohydrate head) most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tissue-specific cell surface markers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MHC proteins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recognition of “self” and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nonself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” cells by the immune system</a:t>
            </a:r>
          </a:p>
          <a:p>
            <a:pPr lvl="1" eaLnBrk="1" hangingPunct="1">
              <a:spcBef>
                <a:spcPts val="700"/>
              </a:spcBef>
              <a:buFont typeface="Arial" charset="0"/>
              <a:buNone/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3793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4.7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2_03.pn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38" b="-14838"/>
          <a:stretch>
            <a:fillRect/>
          </a:stretch>
        </p:blipFill>
        <p:spPr>
          <a:xfrm>
            <a:off x="457199" y="151680"/>
            <a:ext cx="8062913" cy="326055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2236" y="3618649"/>
            <a:ext cx="8661112" cy="184201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omic Sans MS"/>
                <a:cs typeface="Comic Sans MS"/>
              </a:rPr>
              <a:t>Notice that as a cell increases in size, its surface area-to-volume ratio </a:t>
            </a:r>
            <a:r>
              <a:rPr lang="en-US" sz="1800" dirty="0" smtClean="0">
                <a:latin typeface="Comic Sans MS"/>
                <a:cs typeface="Comic Sans MS"/>
              </a:rPr>
              <a:t>decreases. When </a:t>
            </a:r>
            <a:r>
              <a:rPr lang="en-US" sz="1800" dirty="0">
                <a:latin typeface="Comic Sans MS"/>
                <a:cs typeface="Comic Sans MS"/>
              </a:rPr>
              <a:t>there is insufficient surface area to support a cell’s increasing volume, a cell will </a:t>
            </a:r>
            <a:r>
              <a:rPr lang="en-US" sz="1800" dirty="0" smtClean="0">
                <a:latin typeface="Comic Sans MS"/>
                <a:cs typeface="Comic Sans MS"/>
              </a:rPr>
              <a:t>either divide </a:t>
            </a:r>
            <a:r>
              <a:rPr lang="en-US" sz="1800" dirty="0">
                <a:latin typeface="Comic Sans MS"/>
                <a:cs typeface="Comic Sans MS"/>
              </a:rPr>
              <a:t>or die. The cell on the left has a volume of 1 mm</a:t>
            </a:r>
            <a:r>
              <a:rPr lang="en-US" sz="1800" baseline="30000" dirty="0">
                <a:latin typeface="Comic Sans MS"/>
                <a:cs typeface="Comic Sans MS"/>
              </a:rPr>
              <a:t>3</a:t>
            </a:r>
            <a:r>
              <a:rPr lang="en-US" sz="1800" dirty="0">
                <a:latin typeface="Comic Sans MS"/>
                <a:cs typeface="Comic Sans MS"/>
              </a:rPr>
              <a:t> </a:t>
            </a:r>
            <a:r>
              <a:rPr lang="en-US" sz="1800" dirty="0" smtClean="0">
                <a:latin typeface="Comic Sans MS"/>
                <a:cs typeface="Comic Sans MS"/>
              </a:rPr>
              <a:t>and </a:t>
            </a:r>
            <a:r>
              <a:rPr lang="en-US" sz="1800" dirty="0">
                <a:latin typeface="Comic Sans MS"/>
                <a:cs typeface="Comic Sans MS"/>
              </a:rPr>
              <a:t>a surface area of 6 mm</a:t>
            </a:r>
            <a:r>
              <a:rPr lang="en-US" sz="1800" baseline="30000" dirty="0">
                <a:latin typeface="Comic Sans MS"/>
                <a:cs typeface="Comic Sans MS"/>
              </a:rPr>
              <a:t>2</a:t>
            </a:r>
            <a:r>
              <a:rPr lang="en-US" sz="1800" dirty="0">
                <a:latin typeface="Comic Sans MS"/>
                <a:cs typeface="Comic Sans MS"/>
              </a:rPr>
              <a:t>, with </a:t>
            </a:r>
            <a:r>
              <a:rPr lang="en-US" sz="1800" dirty="0" smtClean="0">
                <a:latin typeface="Comic Sans MS"/>
                <a:cs typeface="Comic Sans MS"/>
              </a:rPr>
              <a:t>a surface </a:t>
            </a:r>
            <a:r>
              <a:rPr lang="en-US" sz="1800" dirty="0">
                <a:latin typeface="Comic Sans MS"/>
                <a:cs typeface="Comic Sans MS"/>
              </a:rPr>
              <a:t>area-to-volume ratio of 6 to 1, whereas the cell on the right has a volume of 8 mm</a:t>
            </a:r>
            <a:r>
              <a:rPr lang="en-US" sz="1800" baseline="30000" dirty="0">
                <a:latin typeface="Comic Sans MS"/>
                <a:cs typeface="Comic Sans MS"/>
              </a:rPr>
              <a:t>3</a:t>
            </a:r>
            <a:r>
              <a:rPr lang="en-US" sz="1800" dirty="0">
                <a:latin typeface="Comic Sans MS"/>
                <a:cs typeface="Comic Sans MS"/>
              </a:rPr>
              <a:t> </a:t>
            </a:r>
            <a:r>
              <a:rPr lang="en-US" sz="1800" dirty="0" smtClean="0">
                <a:latin typeface="Comic Sans MS"/>
                <a:cs typeface="Comic Sans MS"/>
              </a:rPr>
              <a:t>and a </a:t>
            </a:r>
            <a:r>
              <a:rPr lang="en-US" sz="1800" dirty="0">
                <a:latin typeface="Comic Sans MS"/>
                <a:cs typeface="Comic Sans MS"/>
              </a:rPr>
              <a:t>surface area of 24 mm</a:t>
            </a:r>
            <a:r>
              <a:rPr lang="en-US" sz="1800" baseline="30000" dirty="0">
                <a:latin typeface="Comic Sans MS"/>
                <a:cs typeface="Comic Sans MS"/>
              </a:rPr>
              <a:t>2</a:t>
            </a:r>
            <a:r>
              <a:rPr lang="en-US" sz="1800" dirty="0">
                <a:latin typeface="Comic Sans MS"/>
                <a:cs typeface="Comic Sans MS"/>
              </a:rPr>
              <a:t>, with a surface area-to-volume ratio of 3 to 1.</a:t>
            </a:r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4685494" y="6336987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6:1</a:t>
            </a:r>
            <a:endParaRPr lang="en-US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1262660" y="6315792"/>
            <a:ext cx="25006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Surface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Area/Volume</a:t>
            </a:r>
            <a:endParaRPr lang="en-US" sz="1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1284786" y="5699112"/>
            <a:ext cx="22351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Surface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area (4π</a:t>
            </a:r>
            <a:r>
              <a:rPr lang="en-US" sz="1800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</a:t>
            </a:r>
            <a:r>
              <a:rPr lang="en-US" sz="1800" baseline="30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1877924" y="6003504"/>
            <a:ext cx="1879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Volume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(4/3π</a:t>
            </a:r>
            <a:r>
              <a:rPr lang="en-US" sz="1800" i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</a:t>
            </a:r>
            <a:r>
              <a:rPr lang="en-US" sz="1800" baseline="30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  <a:endParaRPr lang="en-US" sz="1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1" name="Text Box 307"/>
          <p:cNvSpPr txBox="1">
            <a:spLocks noChangeArrowheads="1"/>
          </p:cNvSpPr>
          <p:nvPr/>
        </p:nvSpPr>
        <p:spPr bwMode="auto">
          <a:xfrm>
            <a:off x="4705571" y="5999452"/>
            <a:ext cx="7178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mm</a:t>
            </a:r>
            <a:r>
              <a:rPr lang="en-US" sz="1800" baseline="30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3</a:t>
            </a:r>
            <a:endParaRPr lang="en-US" sz="1800" baseline="30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2" name="Text Box 310"/>
          <p:cNvSpPr txBox="1">
            <a:spLocks noChangeArrowheads="1"/>
          </p:cNvSpPr>
          <p:nvPr/>
        </p:nvSpPr>
        <p:spPr bwMode="auto">
          <a:xfrm>
            <a:off x="4669896" y="5699112"/>
            <a:ext cx="7547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6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mm</a:t>
            </a:r>
            <a:r>
              <a:rPr lang="en-US" sz="1800" baseline="30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endParaRPr lang="en-US" sz="1800" baseline="30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3" name="Text Box 313"/>
          <p:cNvSpPr txBox="1">
            <a:spLocks noChangeArrowheads="1"/>
          </p:cNvSpPr>
          <p:nvPr/>
        </p:nvSpPr>
        <p:spPr bwMode="auto">
          <a:xfrm>
            <a:off x="6281128" y="5703233"/>
            <a:ext cx="926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24 mm</a:t>
            </a:r>
            <a:r>
              <a:rPr lang="en-US" sz="1800" baseline="30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</a:t>
            </a:r>
            <a:endParaRPr lang="en-US" sz="1800" baseline="30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4" name="Text Box 314"/>
          <p:cNvSpPr txBox="1">
            <a:spLocks noChangeArrowheads="1"/>
          </p:cNvSpPr>
          <p:nvPr/>
        </p:nvSpPr>
        <p:spPr bwMode="auto">
          <a:xfrm>
            <a:off x="6417902" y="6010416"/>
            <a:ext cx="7547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8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mm</a:t>
            </a:r>
            <a:r>
              <a:rPr lang="en-US" sz="1800" baseline="30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endParaRPr lang="en-US" sz="1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5" name="Text Box 315"/>
          <p:cNvSpPr txBox="1">
            <a:spLocks noChangeArrowheads="1"/>
          </p:cNvSpPr>
          <p:nvPr/>
        </p:nvSpPr>
        <p:spPr bwMode="auto">
          <a:xfrm>
            <a:off x="6423185" y="6344776"/>
            <a:ext cx="406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3:1</a:t>
            </a:r>
            <a:endParaRPr lang="en-US" sz="1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644" y="3039019"/>
            <a:ext cx="8486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  <p:sp>
        <p:nvSpPr>
          <p:cNvPr id="17" name="Text Box 310"/>
          <p:cNvSpPr txBox="1">
            <a:spLocks noChangeArrowheads="1"/>
          </p:cNvSpPr>
          <p:nvPr/>
        </p:nvSpPr>
        <p:spPr bwMode="auto">
          <a:xfrm>
            <a:off x="4483435" y="5364104"/>
            <a:ext cx="10316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Left Cell</a:t>
            </a:r>
            <a:endParaRPr lang="en-US" sz="1800" baseline="30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18" name="Text Box 310"/>
          <p:cNvSpPr txBox="1">
            <a:spLocks noChangeArrowheads="1"/>
          </p:cNvSpPr>
          <p:nvPr/>
        </p:nvSpPr>
        <p:spPr bwMode="auto">
          <a:xfrm>
            <a:off x="6197544" y="5364103"/>
            <a:ext cx="11246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Right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Cell</a:t>
            </a:r>
            <a:endParaRPr lang="en-US" sz="1800" baseline="30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857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Cell Connections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296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3 categories based on function</a:t>
            </a:r>
          </a:p>
          <a:p>
            <a:pPr eaLnBrk="1" hangingPunct="1">
              <a:spcBef>
                <a:spcPts val="700"/>
              </a:spcBef>
              <a:buFont typeface="Arial" charset="0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Tight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junction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Connect the plasma membranes of adjacent cells in a sheet – </a:t>
            </a:r>
            <a:r>
              <a:rPr lang="en-US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no leakage</a:t>
            </a:r>
          </a:p>
          <a:p>
            <a:pPr eaLnBrk="1" hangingPunct="1">
              <a:spcBef>
                <a:spcPts val="700"/>
              </a:spcBef>
              <a:buFont typeface="Arial" charset="0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Anchoring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junction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Mechanically attaches cytoskeletons of neighboring cells (</a:t>
            </a:r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desmosomes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eaLnBrk="1" hangingPunct="1">
              <a:spcBef>
                <a:spcPts val="700"/>
              </a:spcBef>
              <a:buFont typeface="Arial" charset="0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Communicating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junction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Chemical or electrical signal passes directly from one cell to an adjacent one (</a:t>
            </a:r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gap junction, </a:t>
            </a:r>
            <a:r>
              <a:rPr lang="en-US" b="1" dirty="0" err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plasmodesmata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lvl="1" eaLnBrk="1" hangingPunct="1">
              <a:spcBef>
                <a:spcPts val="600"/>
              </a:spcBef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52210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4.29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6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81" r="-45481"/>
          <a:stretch>
            <a:fillRect/>
          </a:stretch>
        </p:blipFill>
        <p:spPr>
          <a:xfrm>
            <a:off x="1170439" y="995880"/>
            <a:ext cx="6803123" cy="295351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2616" y="4711115"/>
            <a:ext cx="8568580" cy="1944235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ClrTx/>
              <a:buFont typeface="Arial"/>
              <a:buChar char="•"/>
            </a:pPr>
            <a:r>
              <a:rPr lang="en-US" b="1" u="sng" dirty="0">
                <a:solidFill>
                  <a:srgbClr val="7030A0"/>
                </a:solidFill>
                <a:latin typeface="Comic Sans MS"/>
                <a:cs typeface="Comic Sans MS"/>
              </a:rPr>
              <a:t>Tight junctions </a:t>
            </a:r>
            <a:r>
              <a:rPr lang="en-US" dirty="0">
                <a:latin typeface="Comic Sans MS"/>
                <a:cs typeface="Comic Sans MS"/>
              </a:rPr>
              <a:t>form watertight connections between adjacent animal cells.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lvl="1" indent="-342900">
              <a:spcAft>
                <a:spcPts val="600"/>
              </a:spcAft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Proteins create </a:t>
            </a:r>
            <a:r>
              <a:rPr lang="en-US" dirty="0">
                <a:latin typeface="Comic Sans MS"/>
                <a:cs typeface="Comic Sans MS"/>
              </a:rPr>
              <a:t>tight junction adherence.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lvl="1" indent="-342900">
              <a:spcAft>
                <a:spcPts val="600"/>
              </a:spcAft>
              <a:buClrTx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Connect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the plasma membranes of adjacent cells in a sheet – </a:t>
            </a:r>
            <a:r>
              <a:rPr lang="en-US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no </a:t>
            </a:r>
            <a:r>
              <a:rPr lang="en-US" b="1" i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leakage.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3063" y="3926492"/>
            <a:ext cx="4529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</a:t>
            </a:r>
            <a:r>
              <a:rPr lang="en-US" sz="1100" u="sng" dirty="0" smtClean="0">
                <a:latin typeface="Comic Sans MS"/>
                <a:cs typeface="Comic Sans MS"/>
              </a:rPr>
              <a:t>185cbf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87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c72e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48f5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 smtClean="0">
                <a:latin typeface="Comic Sans MS"/>
                <a:cs typeface="Comic Sans MS"/>
              </a:rPr>
              <a:t>Credit</a:t>
            </a:r>
            <a:r>
              <a:rPr lang="en-US" sz="1100" dirty="0">
                <a:latin typeface="Comic Sans MS"/>
                <a:cs typeface="Comic Sans MS"/>
              </a:rPr>
              <a:t>: modification of work by Mariana Ruiz </a:t>
            </a:r>
            <a:r>
              <a:rPr lang="en-US" sz="1100" dirty="0" err="1">
                <a:latin typeface="Comic Sans MS"/>
                <a:cs typeface="Comic Sans MS"/>
              </a:rPr>
              <a:t>Villareal</a:t>
            </a:r>
            <a:endParaRPr lang="en-US" sz="1100" u="sng" dirty="0" smtClean="0">
              <a:latin typeface="Comic Sans MS"/>
              <a:cs typeface="Comic Sans MS"/>
            </a:endParaRP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09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4.30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4_06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44" r="-28544"/>
          <a:stretch>
            <a:fillRect/>
          </a:stretch>
        </p:blipFill>
        <p:spPr>
          <a:xfrm>
            <a:off x="511248" y="968860"/>
            <a:ext cx="8062913" cy="350043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1303" y="5235464"/>
            <a:ext cx="8433409" cy="1381604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A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desmosome (anchoring junction) </a:t>
            </a:r>
            <a:r>
              <a:rPr lang="en-US" dirty="0">
                <a:latin typeface="Comic Sans MS"/>
                <a:cs typeface="Comic Sans MS"/>
              </a:rPr>
              <a:t>forms a very strong spot weld between cells.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It </a:t>
            </a:r>
            <a:r>
              <a:rPr lang="en-US" dirty="0">
                <a:latin typeface="Comic Sans MS"/>
                <a:cs typeface="Comic Sans MS"/>
              </a:rPr>
              <a:t>is created by the </a:t>
            </a:r>
            <a:r>
              <a:rPr lang="en-US" dirty="0" smtClean="0">
                <a:latin typeface="Comic Sans MS"/>
                <a:cs typeface="Comic Sans MS"/>
              </a:rPr>
              <a:t>linkage of </a:t>
            </a:r>
            <a:r>
              <a:rPr lang="en-US" dirty="0" err="1">
                <a:latin typeface="Comic Sans MS"/>
                <a:cs typeface="Comic Sans MS"/>
              </a:rPr>
              <a:t>cadherins</a:t>
            </a:r>
            <a:r>
              <a:rPr lang="en-US" dirty="0">
                <a:latin typeface="Comic Sans MS"/>
                <a:cs typeface="Comic Sans MS"/>
              </a:rPr>
              <a:t> and intermediate </a:t>
            </a:r>
            <a:r>
              <a:rPr lang="en-US" dirty="0" smtClean="0">
                <a:latin typeface="Comic Sans MS"/>
                <a:cs typeface="Comic Sans MS"/>
              </a:rPr>
              <a:t>filaments (attaches cytoskeletons of neighboring cells).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9947" y="4452802"/>
            <a:ext cx="56290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f21b5eabd</a:t>
            </a:r>
            <a:r>
              <a:rPr lang="en-US" sz="1100" u="sng" dirty="0">
                <a:latin typeface="Comic Sans MS"/>
                <a:cs typeface="Comic Sans MS"/>
              </a:rPr>
              <a:t>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 smtClean="0">
                <a:latin typeface="Comic Sans MS"/>
                <a:cs typeface="Comic Sans MS"/>
              </a:rPr>
              <a:t>Credit</a:t>
            </a:r>
            <a:r>
              <a:rPr lang="en-US" sz="1100" dirty="0">
                <a:latin typeface="Comic Sans MS"/>
                <a:cs typeface="Comic Sans MS"/>
              </a:rPr>
              <a:t>: modification of work by Mariana Ruiz </a:t>
            </a:r>
            <a:r>
              <a:rPr lang="en-US" sz="1100" dirty="0" err="1"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>
              <a:latin typeface="Comic Sans MS"/>
              <a:cs typeface="Comic Sans MS"/>
            </a:endParaRP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42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23685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4.28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Placeholder 2" descr="Figure_04_06_02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1" r="-11191"/>
          <a:stretch>
            <a:fillRect/>
          </a:stretch>
        </p:blipFill>
        <p:spPr>
          <a:xfrm>
            <a:off x="457199" y="988690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5056" y="5009471"/>
            <a:ext cx="8473996" cy="172599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A </a:t>
            </a:r>
            <a:r>
              <a:rPr lang="en-US" b="1" dirty="0" err="1" smtClean="0">
                <a:solidFill>
                  <a:srgbClr val="7030A0"/>
                </a:solidFill>
                <a:latin typeface="Comic Sans MS"/>
                <a:cs typeface="Comic Sans MS"/>
              </a:rPr>
              <a:t>plasmodesma</a:t>
            </a:r>
            <a:r>
              <a:rPr lang="en-US" dirty="0" smtClean="0">
                <a:latin typeface="Comic Sans MS"/>
                <a:cs typeface="Comic Sans MS"/>
              </a:rPr>
              <a:t> (communicating junction) </a:t>
            </a:r>
            <a:r>
              <a:rPr lang="en-US" dirty="0">
                <a:latin typeface="Comic Sans MS"/>
                <a:cs typeface="Comic Sans MS"/>
              </a:rPr>
              <a:t>is a channel between the cell walls of two adjacent plant </a:t>
            </a:r>
            <a:r>
              <a:rPr lang="en-US" dirty="0" smtClean="0">
                <a:latin typeface="Comic Sans MS"/>
                <a:cs typeface="Comic Sans MS"/>
              </a:rPr>
              <a:t>cells. 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Plasmodesmata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allow materials to pass from the cytoplasm of one plant cell to the cytoplasm of </a:t>
            </a:r>
            <a:r>
              <a:rPr lang="en-US" dirty="0" smtClean="0">
                <a:latin typeface="Comic Sans MS"/>
                <a:cs typeface="Comic Sans MS"/>
              </a:rPr>
              <a:t>an </a:t>
            </a:r>
            <a:r>
              <a:rPr lang="fr-FR" dirty="0" smtClean="0">
                <a:latin typeface="Comic Sans MS"/>
                <a:cs typeface="Comic Sans MS"/>
              </a:rPr>
              <a:t>adjacent </a:t>
            </a:r>
            <a:r>
              <a:rPr lang="fr-FR" dirty="0" err="1">
                <a:latin typeface="Comic Sans MS"/>
                <a:cs typeface="Comic Sans MS"/>
              </a:rPr>
              <a:t>cell</a:t>
            </a:r>
            <a:r>
              <a:rPr lang="fr-FR" dirty="0" smtClean="0">
                <a:latin typeface="Comic Sans MS"/>
                <a:cs typeface="Comic Sans MS"/>
              </a:rPr>
              <a:t>. 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Chemical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or electrical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signals pass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directly from one cell to an adjacent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one.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5132" y="4469502"/>
            <a:ext cx="656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22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4_06_05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" b="718"/>
          <a:stretch/>
        </p:blipFill>
        <p:spPr>
          <a:xfrm>
            <a:off x="1114329" y="407727"/>
            <a:ext cx="6913503" cy="416204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Figure </a:t>
            </a:r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4.31</a:t>
            </a:r>
            <a:endParaRPr lang="en-US" sz="32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5055" y="5237963"/>
            <a:ext cx="8582090" cy="1422845"/>
          </a:xfrm>
        </p:spPr>
        <p:txBody>
          <a:bodyPr>
            <a:normAutofit fontScale="92500"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A </a:t>
            </a:r>
            <a:r>
              <a:rPr lang="en-US" b="1" dirty="0">
                <a:solidFill>
                  <a:srgbClr val="7030A0"/>
                </a:solidFill>
                <a:latin typeface="Comic Sans MS"/>
                <a:cs typeface="Comic Sans MS"/>
              </a:rPr>
              <a:t>gap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junction (communicating junction) </a:t>
            </a:r>
            <a:r>
              <a:rPr lang="en-US" dirty="0">
                <a:latin typeface="Comic Sans MS"/>
                <a:cs typeface="Comic Sans MS"/>
              </a:rPr>
              <a:t>is a protein-lined pore that allows water and small molecules to </a:t>
            </a:r>
            <a:r>
              <a:rPr lang="en-US" dirty="0" smtClean="0">
                <a:latin typeface="Comic Sans MS"/>
                <a:cs typeface="Comic Sans MS"/>
              </a:rPr>
              <a:t>pass between </a:t>
            </a:r>
            <a:r>
              <a:rPr lang="en-US" dirty="0">
                <a:latin typeface="Comic Sans MS"/>
                <a:cs typeface="Comic Sans MS"/>
              </a:rPr>
              <a:t>adjacent animal cells. </a:t>
            </a: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Chemical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or electrical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signals pass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directly from one cell to an adjacent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one.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931" y="4596092"/>
            <a:ext cx="6564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 smtClean="0">
                <a:latin typeface="Comic Sans MS"/>
                <a:cs typeface="Comic Sans MS"/>
              </a:rPr>
              <a:t>credit</a:t>
            </a:r>
            <a:r>
              <a:rPr lang="en-US" sz="1100" dirty="0">
                <a:latin typeface="Comic Sans MS"/>
                <a:cs typeface="Comic Sans MS"/>
              </a:rPr>
              <a:t>: modification of work by Mariana Ruiz </a:t>
            </a:r>
            <a:r>
              <a:rPr lang="en-US" sz="1100" dirty="0" err="1" smtClean="0">
                <a:latin typeface="Comic Sans MS"/>
                <a:cs typeface="Comic Sans MS"/>
              </a:rPr>
              <a:t>Villareal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318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720" y="350920"/>
            <a:ext cx="776085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omic Sans MS"/>
                <a:cs typeface="Comic Sans MS"/>
              </a:rPr>
              <a:t>Typical eukaryotic cell = 10 – 100 </a:t>
            </a:r>
            <a:r>
              <a:rPr lang="el-GR" sz="3200" b="1" dirty="0">
                <a:solidFill>
                  <a:srgbClr val="0000FF"/>
                </a:solidFill>
                <a:latin typeface="Comic Sans MS"/>
                <a:cs typeface="Comic Sans MS"/>
              </a:rPr>
              <a:t>μ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cs typeface="Comic Sans MS"/>
              </a:rPr>
              <a:t>m  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915178" y="1592345"/>
            <a:ext cx="2113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Tomato skin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cells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09695" y="3538880"/>
            <a:ext cx="751880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omic Sans MS"/>
                <a:cs typeface="Comic Sans MS"/>
              </a:rPr>
              <a:t>Typical prokaryotic cell = 1 - 10 </a:t>
            </a:r>
            <a:r>
              <a:rPr lang="el-GR" sz="3200" b="1" dirty="0">
                <a:solidFill>
                  <a:srgbClr val="0000FF"/>
                </a:solidFill>
                <a:latin typeface="Comic Sans MS"/>
                <a:cs typeface="Comic Sans MS"/>
              </a:rPr>
              <a:t>μ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cs typeface="Comic Sans MS"/>
              </a:rPr>
              <a:t>m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72483" y="6180823"/>
            <a:ext cx="41795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1 </a:t>
            </a:r>
            <a:r>
              <a:rPr lang="el-GR" sz="3200" b="1" dirty="0">
                <a:solidFill>
                  <a:schemeClr val="tx1"/>
                </a:solidFill>
                <a:latin typeface="Comic Sans MS"/>
                <a:cs typeface="Comic Sans MS"/>
              </a:rPr>
              <a:t>μ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cs typeface="Comic Sans MS"/>
              </a:rPr>
              <a:t>m = 0.000001 m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29063" y="5096153"/>
            <a:ext cx="1768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omic Sans MS"/>
                <a:cs typeface="Comic Sans MS"/>
              </a:rPr>
              <a:t>Bacterial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609" y="6305077"/>
            <a:ext cx="3434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Diphtheria Bacteria</a:t>
            </a:r>
            <a:r>
              <a:rPr lang="en-US" sz="1100" dirty="0" smtClean="0">
                <a:latin typeface="Comic Sans MS"/>
                <a:cs typeface="Comic Sans MS"/>
              </a:rPr>
              <a:t> (c)Alain </a:t>
            </a:r>
            <a:r>
              <a:rPr lang="en-US" sz="1100" dirty="0" err="1" smtClean="0">
                <a:latin typeface="Comic Sans MS"/>
                <a:cs typeface="Comic Sans MS"/>
              </a:rPr>
              <a:t>Grillet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303" y="2817350"/>
            <a:ext cx="5034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Tomato Epidermis</a:t>
            </a:r>
            <a:r>
              <a:rPr lang="en-US" sz="1100" dirty="0" smtClean="0">
                <a:latin typeface="Comic Sans MS"/>
                <a:cs typeface="Comic Sans MS"/>
              </a:rPr>
              <a:t> (c)Flickr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toma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8" y="998620"/>
            <a:ext cx="2758190" cy="1828800"/>
          </a:xfrm>
          <a:prstGeom prst="rect">
            <a:avLst/>
          </a:prstGeom>
        </p:spPr>
      </p:pic>
      <p:pic>
        <p:nvPicPr>
          <p:cNvPr id="6" name="Picture 5" descr="Diphtheria bacter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5" y="4164888"/>
            <a:ext cx="3249105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228600"/>
            <a:ext cx="82253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Some cells overcome limitation by being </a:t>
            </a: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    long and skinny – like neurons</a:t>
            </a:r>
          </a:p>
          <a:p>
            <a:pPr eaLnBrk="1" hangingPunct="1"/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48" y="4586311"/>
            <a:ext cx="3490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err="1" smtClean="0">
                <a:latin typeface="Comic Sans MS"/>
                <a:cs typeface="Comic Sans MS"/>
              </a:rPr>
              <a:t>GFPneuron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Nrets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233" y="6126251"/>
            <a:ext cx="4058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Pyramidal Hippocampal Neuron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MethoxyRoxy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</a:p>
          <a:p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7" name="Picture 6" descr="Pyramidal_hippocampal_neuron_40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72" y="3028917"/>
            <a:ext cx="4096512" cy="3121152"/>
          </a:xfrm>
          <a:prstGeom prst="rect">
            <a:avLst/>
          </a:prstGeom>
        </p:spPr>
      </p:pic>
      <p:pic>
        <p:nvPicPr>
          <p:cNvPr id="8" name="Picture 7" descr="GFPneur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1" y="1798260"/>
            <a:ext cx="3528329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50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4321</TotalTime>
  <Words>3431</Words>
  <Application>Microsoft Office PowerPoint</Application>
  <PresentationFormat>On-screen Show (4:3)</PresentationFormat>
  <Paragraphs>497</Paragraphs>
  <Slides>74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Microsoft YaHei</vt:lpstr>
      <vt:lpstr>ＭＳ Ｐゴシック</vt:lpstr>
      <vt:lpstr>ＭＳ Ｐゴシック</vt:lpstr>
      <vt:lpstr>Arial</vt:lpstr>
      <vt:lpstr>Calibri</vt:lpstr>
      <vt:lpstr>Calibri Light</vt:lpstr>
      <vt:lpstr>Comic Sans MS</vt:lpstr>
      <vt:lpstr>Times New Roman</vt:lpstr>
      <vt:lpstr>Retrospect</vt:lpstr>
      <vt:lpstr>PowerPoint Presentation</vt:lpstr>
      <vt:lpstr>Cell Theory Learning Objectives</vt:lpstr>
      <vt:lpstr>PowerPoint Presentation</vt:lpstr>
      <vt:lpstr>PowerPoint Presentation</vt:lpstr>
      <vt:lpstr>PowerPoint Presentation</vt:lpstr>
      <vt:lpstr>PowerPoint Presentation</vt:lpstr>
      <vt:lpstr>Figure 4.7</vt:lpstr>
      <vt:lpstr>PowerPoint Presentation</vt:lpstr>
      <vt:lpstr>PowerPoint Presentation</vt:lpstr>
      <vt:lpstr>PowerPoint Presentation</vt:lpstr>
      <vt:lpstr>PowerPoint Presentation</vt:lpstr>
      <vt:lpstr>Figure 4.6</vt:lpstr>
      <vt:lpstr>Figure 4.1</vt:lpstr>
      <vt:lpstr>Figure 4.3</vt:lpstr>
      <vt:lpstr>PowerPoint Presentation</vt:lpstr>
      <vt:lpstr>Prokaryotic and Eukaryotic Cells Learning Objectives</vt:lpstr>
      <vt:lpstr>PowerPoint Presentation</vt:lpstr>
      <vt:lpstr>PowerPoint Presentation</vt:lpstr>
      <vt:lpstr>PowerPoint Presentation</vt:lpstr>
      <vt:lpstr>PowerPoint Presentation</vt:lpstr>
      <vt:lpstr>Figure 4.5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4.8</vt:lpstr>
      <vt:lpstr>Figure 4.8 Continued</vt:lpstr>
      <vt:lpstr>PowerPoint Presentation</vt:lpstr>
      <vt:lpstr>Figure 4.11</vt:lpstr>
      <vt:lpstr>Figure 4.12</vt:lpstr>
      <vt:lpstr>Figure 4.13</vt:lpstr>
      <vt:lpstr>PowerPoint Presentation</vt:lpstr>
      <vt:lpstr>Figure 4.9</vt:lpstr>
      <vt:lpstr>Figure 4.10</vt:lpstr>
      <vt:lpstr>Endomembrane System: Learning Objectives</vt:lpstr>
      <vt:lpstr>PowerPoint Presentation</vt:lpstr>
      <vt:lpstr>PowerPoint Presentation</vt:lpstr>
      <vt:lpstr>PowerPoint Presentation</vt:lpstr>
      <vt:lpstr>PowerPoint Presentation</vt:lpstr>
      <vt:lpstr>Figure 4.20</vt:lpstr>
      <vt:lpstr>Figure 4.18</vt:lpstr>
      <vt:lpstr>PowerPoint Presentation</vt:lpstr>
      <vt:lpstr>Figure 4.21</vt:lpstr>
      <vt:lpstr>PowerPoint Presentation</vt:lpstr>
      <vt:lpstr>Mitochondria &amp; Chloroplasts: Learning Objectives</vt:lpstr>
      <vt:lpstr>PowerPoint Presentation</vt:lpstr>
      <vt:lpstr>PowerPoint Presentation</vt:lpstr>
      <vt:lpstr>Figure 4.14</vt:lpstr>
      <vt:lpstr>Figure 4.19</vt:lpstr>
      <vt:lpstr>PowerPoint Presentation</vt:lpstr>
      <vt:lpstr>Figure 4.17</vt:lpstr>
      <vt:lpstr>PowerPoint Presentation</vt:lpstr>
      <vt:lpstr>PowerPoint Presentation</vt:lpstr>
      <vt:lpstr>The Cytoskeleton: Learning Objectives</vt:lpstr>
      <vt:lpstr>Figure 4.22</vt:lpstr>
      <vt:lpstr>Figure 4.23</vt:lpstr>
      <vt:lpstr>Figure 4.24</vt:lpstr>
      <vt:lpstr>Figure 4.25</vt:lpstr>
      <vt:lpstr>PowerPoint Presentation</vt:lpstr>
      <vt:lpstr>Figure 4.15</vt:lpstr>
      <vt:lpstr>PowerPoint Presentation</vt:lpstr>
      <vt:lpstr>Figure 4.26</vt:lpstr>
      <vt:lpstr>PowerPoint Presentation</vt:lpstr>
      <vt:lpstr>PowerPoint Presentation</vt:lpstr>
      <vt:lpstr>PowerPoint Presentation</vt:lpstr>
      <vt:lpstr>PowerPoint Presentation</vt:lpstr>
      <vt:lpstr>Figure 4.27</vt:lpstr>
      <vt:lpstr>PowerPoint Presentation</vt:lpstr>
      <vt:lpstr>PowerPoint Presentation</vt:lpstr>
      <vt:lpstr>Figure 4.29</vt:lpstr>
      <vt:lpstr>Figure 4.30</vt:lpstr>
      <vt:lpstr>Figure 4.28</vt:lpstr>
      <vt:lpstr>Figure 4.31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Tom D'Elia</cp:lastModifiedBy>
  <cp:revision>181</cp:revision>
  <dcterms:created xsi:type="dcterms:W3CDTF">2012-06-04T02:13:36Z</dcterms:created>
  <dcterms:modified xsi:type="dcterms:W3CDTF">2017-08-24T15:21:38Z</dcterms:modified>
</cp:coreProperties>
</file>